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88"/>
  </p:notesMasterIdLst>
  <p:handoutMasterIdLst>
    <p:handoutMasterId r:id="rId89"/>
  </p:handoutMasterIdLst>
  <p:sldIdLst>
    <p:sldId id="558" r:id="rId3"/>
    <p:sldId id="559" r:id="rId4"/>
    <p:sldId id="560" r:id="rId5"/>
    <p:sldId id="529" r:id="rId6"/>
    <p:sldId id="531" r:id="rId7"/>
    <p:sldId id="569" r:id="rId8"/>
    <p:sldId id="570" r:id="rId9"/>
    <p:sldId id="564" r:id="rId10"/>
    <p:sldId id="571" r:id="rId11"/>
    <p:sldId id="572" r:id="rId12"/>
    <p:sldId id="574" r:id="rId13"/>
    <p:sldId id="625" r:id="rId14"/>
    <p:sldId id="573" r:id="rId15"/>
    <p:sldId id="620" r:id="rId16"/>
    <p:sldId id="575" r:id="rId17"/>
    <p:sldId id="576" r:id="rId18"/>
    <p:sldId id="577" r:id="rId19"/>
    <p:sldId id="627" r:id="rId20"/>
    <p:sldId id="626" r:id="rId21"/>
    <p:sldId id="578" r:id="rId22"/>
    <p:sldId id="583" r:id="rId23"/>
    <p:sldId id="579" r:id="rId24"/>
    <p:sldId id="584" r:id="rId25"/>
    <p:sldId id="585" r:id="rId26"/>
    <p:sldId id="586" r:id="rId27"/>
    <p:sldId id="587" r:id="rId28"/>
    <p:sldId id="588" r:id="rId29"/>
    <p:sldId id="628" r:id="rId30"/>
    <p:sldId id="629" r:id="rId31"/>
    <p:sldId id="589" r:id="rId32"/>
    <p:sldId id="590" r:id="rId33"/>
    <p:sldId id="591" r:id="rId34"/>
    <p:sldId id="592" r:id="rId35"/>
    <p:sldId id="593" r:id="rId36"/>
    <p:sldId id="594" r:id="rId37"/>
    <p:sldId id="621" r:id="rId38"/>
    <p:sldId id="630" r:id="rId39"/>
    <p:sldId id="595" r:id="rId40"/>
    <p:sldId id="550" r:id="rId41"/>
    <p:sldId id="552" r:id="rId42"/>
    <p:sldId id="597" r:id="rId43"/>
    <p:sldId id="553" r:id="rId44"/>
    <p:sldId id="554" r:id="rId45"/>
    <p:sldId id="631" r:id="rId46"/>
    <p:sldId id="555" r:id="rId47"/>
    <p:sldId id="556" r:id="rId48"/>
    <p:sldId id="632" r:id="rId49"/>
    <p:sldId id="557" r:id="rId50"/>
    <p:sldId id="598" r:id="rId51"/>
    <p:sldId id="599" r:id="rId52"/>
    <p:sldId id="600" r:id="rId53"/>
    <p:sldId id="601" r:id="rId54"/>
    <p:sldId id="622" r:id="rId55"/>
    <p:sldId id="604" r:id="rId56"/>
    <p:sldId id="602" r:id="rId57"/>
    <p:sldId id="603" r:id="rId58"/>
    <p:sldId id="605" r:id="rId59"/>
    <p:sldId id="606" r:id="rId60"/>
    <p:sldId id="623" r:id="rId61"/>
    <p:sldId id="607" r:id="rId62"/>
    <p:sldId id="539" r:id="rId63"/>
    <p:sldId id="540" r:id="rId64"/>
    <p:sldId id="541" r:id="rId65"/>
    <p:sldId id="542" r:id="rId66"/>
    <p:sldId id="543" r:id="rId67"/>
    <p:sldId id="544" r:id="rId68"/>
    <p:sldId id="545" r:id="rId69"/>
    <p:sldId id="546" r:id="rId70"/>
    <p:sldId id="547" r:id="rId71"/>
    <p:sldId id="548" r:id="rId72"/>
    <p:sldId id="549" r:id="rId73"/>
    <p:sldId id="608" r:id="rId74"/>
    <p:sldId id="611" r:id="rId75"/>
    <p:sldId id="609" r:id="rId76"/>
    <p:sldId id="610" r:id="rId77"/>
    <p:sldId id="624" r:id="rId78"/>
    <p:sldId id="612" r:id="rId79"/>
    <p:sldId id="613" r:id="rId80"/>
    <p:sldId id="633" r:id="rId81"/>
    <p:sldId id="614" r:id="rId82"/>
    <p:sldId id="617" r:id="rId83"/>
    <p:sldId id="615" r:id="rId84"/>
    <p:sldId id="618" r:id="rId85"/>
    <p:sldId id="619" r:id="rId86"/>
    <p:sldId id="638" r:id="rId8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6A4F6D-0968-42AC-A4D8-EEC073C20329}">
          <p14:sldIdLst>
            <p14:sldId id="558"/>
            <p14:sldId id="559"/>
          </p14:sldIdLst>
        </p14:section>
        <p14:section name="Permutations" id="{2B162301-A278-4FD9-B926-F6C51DB74D05}">
          <p14:sldIdLst>
            <p14:sldId id="560"/>
            <p14:sldId id="529"/>
            <p14:sldId id="531"/>
            <p14:sldId id="569"/>
            <p14:sldId id="570"/>
            <p14:sldId id="564"/>
            <p14:sldId id="571"/>
            <p14:sldId id="572"/>
            <p14:sldId id="574"/>
            <p14:sldId id="625"/>
            <p14:sldId id="573"/>
            <p14:sldId id="620"/>
            <p14:sldId id="575"/>
            <p14:sldId id="576"/>
            <p14:sldId id="577"/>
            <p14:sldId id="627"/>
            <p14:sldId id="626"/>
            <p14:sldId id="578"/>
            <p14:sldId id="583"/>
            <p14:sldId id="579"/>
            <p14:sldId id="584"/>
            <p14:sldId id="585"/>
            <p14:sldId id="586"/>
            <p14:sldId id="587"/>
            <p14:sldId id="588"/>
            <p14:sldId id="628"/>
            <p14:sldId id="629"/>
            <p14:sldId id="589"/>
            <p14:sldId id="590"/>
            <p14:sldId id="591"/>
            <p14:sldId id="592"/>
            <p14:sldId id="593"/>
            <p14:sldId id="594"/>
            <p14:sldId id="621"/>
            <p14:sldId id="630"/>
          </p14:sldIdLst>
        </p14:section>
        <p14:section name="Variations" id="{AC19DA7B-046E-4D75-A84E-AA3B168E348C}">
          <p14:sldIdLst>
            <p14:sldId id="595"/>
            <p14:sldId id="550"/>
            <p14:sldId id="552"/>
            <p14:sldId id="597"/>
            <p14:sldId id="553"/>
            <p14:sldId id="554"/>
            <p14:sldId id="631"/>
            <p14:sldId id="555"/>
            <p14:sldId id="556"/>
            <p14:sldId id="632"/>
            <p14:sldId id="557"/>
            <p14:sldId id="598"/>
            <p14:sldId id="599"/>
            <p14:sldId id="600"/>
            <p14:sldId id="601"/>
            <p14:sldId id="622"/>
            <p14:sldId id="604"/>
            <p14:sldId id="602"/>
            <p14:sldId id="603"/>
            <p14:sldId id="605"/>
            <p14:sldId id="606"/>
            <p14:sldId id="623"/>
          </p14:sldIdLst>
        </p14:section>
        <p14:section name="Combinations" id="{3A9E0487-462C-422B-98A4-37298161BEA0}">
          <p14:sldIdLst>
            <p14:sldId id="607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608"/>
            <p14:sldId id="611"/>
            <p14:sldId id="609"/>
            <p14:sldId id="610"/>
            <p14:sldId id="624"/>
            <p14:sldId id="612"/>
            <p14:sldId id="613"/>
            <p14:sldId id="633"/>
          </p14:sldIdLst>
        </p14:section>
        <p14:section name="Binomial Coefficients, Pascal's Triangle" id="{6C67209F-0759-4DE2-9FB7-A2997566BC25}">
          <p14:sldIdLst>
            <p14:sldId id="614"/>
            <p14:sldId id="617"/>
            <p14:sldId id="615"/>
            <p14:sldId id="618"/>
            <p14:sldId id="619"/>
            <p14:sldId id="6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782"/>
    <a:srgbClr val="D9D5C7"/>
    <a:srgbClr val="FFFF00"/>
    <a:srgbClr val="FFF0D9"/>
    <a:srgbClr val="FFA72A"/>
    <a:srgbClr val="F0F5FA"/>
    <a:srgbClr val="1A8AFA"/>
    <a:srgbClr val="0097CC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35" autoAdjust="0"/>
    <p:restoredTop sz="94533" autoAdjust="0"/>
  </p:normalViewPr>
  <p:slideViewPr>
    <p:cSldViewPr>
      <p:cViewPr varScale="1">
        <p:scale>
          <a:sx n="86" d="100"/>
          <a:sy n="86" d="100"/>
        </p:scale>
        <p:origin x="32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3/15/2019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26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8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14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DB6E-1378-4DEA-8AA6-73BF3CD06D01}" type="datetime1">
              <a:rPr lang="en-US" smtClean="0"/>
              <a:t>3/15/2019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Example description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081" y="1828801"/>
            <a:ext cx="11173090" cy="58804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/>
              <a:t>Source code box</a:t>
            </a:r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35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8528F-7D19-4CDD-AADE-CBC5E3B8B2EC}" type="datetime1">
              <a:rPr lang="en-US" smtClean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80.xml"/><Relationship Id="rId3" Type="http://schemas.openxmlformats.org/officeDocument/2006/relationships/image" Target="../media/image10.png"/><Relationship Id="rId7" Type="http://schemas.openxmlformats.org/officeDocument/2006/relationships/slide" Target="slide38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slide" Target="slide60.xml"/><Relationship Id="rId4" Type="http://schemas.openxmlformats.org/officeDocument/2006/relationships/slide" Target="slide3.xml"/><Relationship Id="rId9" Type="http://schemas.openxmlformats.org/officeDocument/2006/relationships/image" Target="../media/image12.png"/><Relationship Id="rId14" Type="http://schemas.openxmlformats.org/officeDocument/2006/relationships/image" Target="../media/image16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hardprogrammer.blogspot.bg/2006/11/permutaciones-con-repeticin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685800"/>
            <a:ext cx="7610942" cy="1087372"/>
          </a:xfrm>
        </p:spPr>
        <p:txBody>
          <a:bodyPr>
            <a:normAutofit/>
          </a:bodyPr>
          <a:lstStyle/>
          <a:p>
            <a:r>
              <a:rPr lang="en-US" noProof="1"/>
              <a:t>Combinatorial 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1905000"/>
            <a:ext cx="7547528" cy="1394093"/>
          </a:xfrm>
        </p:spPr>
        <p:txBody>
          <a:bodyPr>
            <a:normAutofit/>
          </a:bodyPr>
          <a:lstStyle/>
          <a:p>
            <a:r>
              <a:rPr lang="en-US" dirty="0"/>
              <a:t>Generating Permutations, Variations, Combinations, …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97601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114001" y="3774786"/>
            <a:ext cx="2083134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Combinatorial</a:t>
            </a:r>
            <a:b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Algorithms</a:t>
            </a:r>
          </a:p>
        </p:txBody>
      </p:sp>
      <p:pic>
        <p:nvPicPr>
          <p:cNvPr id="13" name="Picture 2" descr="File:Partition3D.sv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5945">
            <a:off x="8644527" y="3975189"/>
            <a:ext cx="2921883" cy="219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3.bp.blogspot.com/_MDUvQh4tF8E/Sirt7EiOY6I/AAAAAAAAAHw/xFHVr5PNBes/s400/perm_cube.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1161">
            <a:off x="7720604" y="3595969"/>
            <a:ext cx="1624610" cy="1674856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raw.github.com/eoincampbell/combinatorics/master/combinatorics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15" y="4724400"/>
            <a:ext cx="1450105" cy="14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/>
        </p:nvGraphicFramePr>
        <p:xfrm>
          <a:off x="1522412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C3FF70-C273-4FBF-BF86-05AB78EDE5FE}"/>
              </a:ext>
            </a:extLst>
          </p:cNvPr>
          <p:cNvSpPr txBox="1"/>
          <p:nvPr/>
        </p:nvSpPr>
        <p:spPr>
          <a:xfrm>
            <a:off x="836612" y="1385840"/>
            <a:ext cx="5438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in all possible ways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47A39BB-E872-4188-A7FE-288C26B2D3FA}"/>
              </a:ext>
            </a:extLst>
          </p:cNvPr>
          <p:cNvGraphicFramePr>
            <a:graphicFrameLocks noGrp="1"/>
          </p:cNvGraphicFramePr>
          <p:nvPr/>
        </p:nvGraphicFramePr>
        <p:xfrm>
          <a:off x="5332412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BBD6D8D-7A98-4BE5-9748-D7EC6C3C4E2D}"/>
              </a:ext>
            </a:extLst>
          </p:cNvPr>
          <p:cNvGraphicFramePr>
            <a:graphicFrameLocks noGrp="1"/>
          </p:cNvGraphicFramePr>
          <p:nvPr/>
        </p:nvGraphicFramePr>
        <p:xfrm>
          <a:off x="9124077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AC5A5CE-F72F-4510-AA5A-96AA83A10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921682"/>
              </p:ext>
            </p:extLst>
          </p:nvPr>
        </p:nvGraphicFramePr>
        <p:xfrm>
          <a:off x="760412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6E075D2-C33D-4DBD-8687-05C461C75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068070"/>
              </p:ext>
            </p:extLst>
          </p:nvPr>
        </p:nvGraphicFramePr>
        <p:xfrm>
          <a:off x="2494904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4CB7DA7-E7D5-4AD4-91B6-4A583A28F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54412"/>
              </p:ext>
            </p:extLst>
          </p:nvPr>
        </p:nvGraphicFramePr>
        <p:xfrm>
          <a:off x="4664720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CC30F70-48EA-478B-8A4D-78988CF46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432953"/>
              </p:ext>
            </p:extLst>
          </p:nvPr>
        </p:nvGraphicFramePr>
        <p:xfrm>
          <a:off x="6399212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7D24A7F-A476-47C7-AB3C-2D71F2242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161255"/>
              </p:ext>
            </p:extLst>
          </p:nvPr>
        </p:nvGraphicFramePr>
        <p:xfrm>
          <a:off x="8362077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893A1D0-DCC9-41B4-A443-76F21B41D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268867"/>
              </p:ext>
            </p:extLst>
          </p:nvPr>
        </p:nvGraphicFramePr>
        <p:xfrm>
          <a:off x="10096569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CE70379-CD41-4091-8C05-64D0843CB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030036"/>
              </p:ext>
            </p:extLst>
          </p:nvPr>
        </p:nvGraphicFramePr>
        <p:xfrm>
          <a:off x="760412" y="45720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EF6A4C1-E5A4-468D-A655-7BD880F6C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326360"/>
              </p:ext>
            </p:extLst>
          </p:nvPr>
        </p:nvGraphicFramePr>
        <p:xfrm>
          <a:off x="2494904" y="45720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56627A2-CBED-403C-A44F-2DDAC35FA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685990"/>
              </p:ext>
            </p:extLst>
          </p:nvPr>
        </p:nvGraphicFramePr>
        <p:xfrm>
          <a:off x="4664720" y="45720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E059A7A-5E99-4AA5-AB22-ADDCF7C92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22855"/>
              </p:ext>
            </p:extLst>
          </p:nvPr>
        </p:nvGraphicFramePr>
        <p:xfrm>
          <a:off x="6399212" y="45720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0DDC38E-0D7F-4677-BAD5-823CFC1DB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045684"/>
              </p:ext>
            </p:extLst>
          </p:nvPr>
        </p:nvGraphicFramePr>
        <p:xfrm>
          <a:off x="8362077" y="45720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A8C5DB7-1600-4BD9-A40E-83E03EC07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113043"/>
              </p:ext>
            </p:extLst>
          </p:nvPr>
        </p:nvGraphicFramePr>
        <p:xfrm>
          <a:off x="10096569" y="45720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BA93F24-50F5-47E9-BA05-52753DC1379D}"/>
              </a:ext>
            </a:extLst>
          </p:cNvPr>
          <p:cNvCxnSpPr>
            <a:cxnSpLocks/>
            <a:stCxn id="3" idx="2"/>
            <a:endCxn id="33" idx="0"/>
          </p:cNvCxnSpPr>
          <p:nvPr/>
        </p:nvCxnSpPr>
        <p:spPr>
          <a:xfrm flipH="1">
            <a:off x="1412462" y="2895600"/>
            <a:ext cx="92222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C0A820-D13D-4D4C-89A3-0FF9ED2D7A71}"/>
              </a:ext>
            </a:extLst>
          </p:cNvPr>
          <p:cNvCxnSpPr>
            <a:cxnSpLocks/>
            <a:stCxn id="3" idx="2"/>
            <a:endCxn id="34" idx="0"/>
          </p:cNvCxnSpPr>
          <p:nvPr/>
        </p:nvCxnSpPr>
        <p:spPr>
          <a:xfrm>
            <a:off x="2334683" y="2895600"/>
            <a:ext cx="81227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7AF35C-9116-43ED-AD0C-6EE8F110F3C6}"/>
              </a:ext>
            </a:extLst>
          </p:cNvPr>
          <p:cNvCxnSpPr>
            <a:cxnSpLocks/>
            <a:stCxn id="31" idx="2"/>
            <a:endCxn id="10" idx="0"/>
          </p:cNvCxnSpPr>
          <p:nvPr/>
        </p:nvCxnSpPr>
        <p:spPr>
          <a:xfrm flipH="1">
            <a:off x="5316770" y="2895600"/>
            <a:ext cx="827913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935E79-B7EF-4536-A473-A4A5080AEA0B}"/>
              </a:ext>
            </a:extLst>
          </p:cNvPr>
          <p:cNvCxnSpPr>
            <a:cxnSpLocks/>
            <a:stCxn id="31" idx="2"/>
            <a:endCxn id="11" idx="0"/>
          </p:cNvCxnSpPr>
          <p:nvPr/>
        </p:nvCxnSpPr>
        <p:spPr>
          <a:xfrm>
            <a:off x="6144683" y="2895600"/>
            <a:ext cx="906579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2A5F93-0F15-4298-BC8A-66A1E123679B}"/>
              </a:ext>
            </a:extLst>
          </p:cNvPr>
          <p:cNvCxnSpPr>
            <a:cxnSpLocks/>
            <a:stCxn id="32" idx="2"/>
            <a:endCxn id="12" idx="0"/>
          </p:cNvCxnSpPr>
          <p:nvPr/>
        </p:nvCxnSpPr>
        <p:spPr>
          <a:xfrm flipH="1">
            <a:off x="9014127" y="2895600"/>
            <a:ext cx="92222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E4E6D4-8C4C-4319-B391-D332B1406AD0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9936348" y="2895600"/>
            <a:ext cx="81227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C4E13A8-A6F1-48CB-969E-AAD8A4584CB8}"/>
              </a:ext>
            </a:extLst>
          </p:cNvPr>
          <p:cNvCxnSpPr>
            <a:cxnSpLocks/>
            <a:stCxn id="33" idx="2"/>
            <a:endCxn id="14" idx="0"/>
          </p:cNvCxnSpPr>
          <p:nvPr/>
        </p:nvCxnSpPr>
        <p:spPr>
          <a:xfrm>
            <a:off x="1412462" y="3872217"/>
            <a:ext cx="0" cy="6997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5BD79A-6790-49E6-8C3C-D10DBC496C01}"/>
              </a:ext>
            </a:extLst>
          </p:cNvPr>
          <p:cNvCxnSpPr>
            <a:cxnSpLocks/>
            <a:stCxn id="34" idx="2"/>
            <a:endCxn id="15" idx="0"/>
          </p:cNvCxnSpPr>
          <p:nvPr/>
        </p:nvCxnSpPr>
        <p:spPr>
          <a:xfrm>
            <a:off x="3146954" y="3872217"/>
            <a:ext cx="0" cy="6997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2E7BB1D-C801-404D-82BB-6008CD8F3230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>
            <a:off x="5316770" y="3872217"/>
            <a:ext cx="0" cy="6997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FA9AA3-52EF-4C67-BE52-E1F9B295663D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7051262" y="3872217"/>
            <a:ext cx="0" cy="6997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721C006-3BE6-47EA-B8AF-ADC889A7F3DB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9014127" y="3872217"/>
            <a:ext cx="0" cy="6997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1E0314D-ED86-458B-8716-806A6614ADFB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10748619" y="3872217"/>
            <a:ext cx="0" cy="6997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26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Generates all possible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permutations</a:t>
            </a:r>
            <a:r>
              <a:rPr lang="en-GB" dirty="0"/>
              <a:t> of a given set of elements</a:t>
            </a:r>
          </a:p>
          <a:p>
            <a:r>
              <a:rPr lang="en-GB" dirty="0"/>
              <a:t>You can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pick</a:t>
            </a:r>
            <a:r>
              <a:rPr lang="en-GB" dirty="0"/>
              <a:t> each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item only once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Generate Permutations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876DD-0A02-419C-B71F-B642FC55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682" y="3839342"/>
            <a:ext cx="4478955" cy="11107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46B9F1E-996E-45F6-96C3-CF540D3E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084" y="3240570"/>
            <a:ext cx="27432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B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C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A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C A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A B</a:t>
            </a:r>
            <a:b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B A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C046CE18-58F5-489F-93F6-F7A02183CE82}"/>
              </a:ext>
            </a:extLst>
          </p:cNvPr>
          <p:cNvSpPr txBox="1">
            <a:spLocks/>
          </p:cNvSpPr>
          <p:nvPr/>
        </p:nvSpPr>
        <p:spPr>
          <a:xfrm>
            <a:off x="971486" y="3392071"/>
            <a:ext cx="1219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dirty="0"/>
              <a:t>A B C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ED22964-D8D4-45EB-8A94-CE9ADD0C9FFC}"/>
              </a:ext>
            </a:extLst>
          </p:cNvPr>
          <p:cNvSpPr/>
          <p:nvPr/>
        </p:nvSpPr>
        <p:spPr>
          <a:xfrm>
            <a:off x="2508640" y="3444339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222108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Algorithm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Permute(index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/>
              <a:t> to generate variations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sz="3200" dirty="0"/>
          </a:p>
          <a:p>
            <a:pPr lvl="1"/>
            <a:r>
              <a:rPr lang="en-US" sz="3000" dirty="0"/>
              <a:t>Put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unused</a:t>
            </a:r>
            <a:r>
              <a:rPr lang="en-US" sz="3000" dirty="0"/>
              <a:t> elements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n-1</a:t>
            </a:r>
            <a:r>
              <a:rPr lang="en-US" sz="3000" dirty="0"/>
              <a:t> at position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</a:p>
          <a:p>
            <a:pPr lvl="1"/>
            <a:r>
              <a:rPr lang="en-US" sz="3000" dirty="0"/>
              <a:t>Mark/unmark elements as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being used</a:t>
            </a:r>
            <a:endParaRPr lang="en-US" sz="3000" dirty="0"/>
          </a:p>
          <a:p>
            <a:pPr lvl="1"/>
            <a:r>
              <a:rPr lang="en-US" sz="3000" dirty="0"/>
              <a:t>Call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Permute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(index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r>
              <a:rPr lang="en-US" sz="3000" dirty="0"/>
              <a:t> to generate the rest of the array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Permutations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4978708" y="3837296"/>
            <a:ext cx="3810000" cy="2563504"/>
            <a:chOff x="4875212" y="2438400"/>
            <a:chExt cx="3810000" cy="2563504"/>
          </a:xfrm>
        </p:grpSpPr>
        <p:sp>
          <p:nvSpPr>
            <p:cNvPr id="65" name="Rectangle 4"/>
            <p:cNvSpPr>
              <a:spLocks noChangeArrowheads="1"/>
            </p:cNvSpPr>
            <p:nvPr/>
          </p:nvSpPr>
          <p:spPr bwMode="auto">
            <a:xfrm>
              <a:off x="4875212" y="2895600"/>
              <a:ext cx="381000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Rectangle 4"/>
            <p:cNvSpPr>
              <a:spLocks noChangeArrowheads="1"/>
            </p:cNvSpPr>
            <p:nvPr/>
          </p:nvSpPr>
          <p:spPr bwMode="auto">
            <a:xfrm>
              <a:off x="48752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840113" y="2438400"/>
              <a:ext cx="18838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Permute(1)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11508" y="3837296"/>
            <a:ext cx="3810000" cy="2563504"/>
            <a:chOff x="760412" y="2438400"/>
            <a:chExt cx="3810000" cy="2563504"/>
          </a:xfrm>
        </p:grpSpPr>
        <p:sp>
          <p:nvSpPr>
            <p:cNvPr id="69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81000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717353" y="2438400"/>
              <a:ext cx="18838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Permute(0)</a:t>
              </a:r>
            </a:p>
          </p:txBody>
        </p:sp>
      </p:grpSp>
      <p:graphicFrame>
        <p:nvGraphicFramePr>
          <p:cNvPr id="7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552353"/>
              </p:ext>
            </p:extLst>
          </p:nvPr>
        </p:nvGraphicFramePr>
        <p:xfrm>
          <a:off x="1012051" y="4949862"/>
          <a:ext cx="3018155" cy="438912"/>
        </p:xfrm>
        <a:graphic>
          <a:graphicData uri="http://schemas.openxmlformats.org/drawingml/2006/table">
            <a:tbl>
              <a:tblPr/>
              <a:tblGrid>
                <a:gridCol w="1192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0…n-1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" name="AutoShape 25"/>
          <p:cNvSpPr>
            <a:spLocks/>
          </p:cNvSpPr>
          <p:nvPr/>
        </p:nvSpPr>
        <p:spPr bwMode="auto">
          <a:xfrm rot="16200000">
            <a:off x="2966883" y="4688078"/>
            <a:ext cx="284162" cy="180150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Line 93"/>
          <p:cNvSpPr>
            <a:spLocks noChangeShapeType="1"/>
          </p:cNvSpPr>
          <p:nvPr/>
        </p:nvSpPr>
        <p:spPr bwMode="auto">
          <a:xfrm>
            <a:off x="1598612" y="4544704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186604" y="5730912"/>
            <a:ext cx="1739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Permute(1)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857851" y="4857464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9376398" y="3837296"/>
            <a:ext cx="2079310" cy="2563504"/>
            <a:chOff x="8968102" y="2438400"/>
            <a:chExt cx="2079310" cy="2563504"/>
          </a:xfrm>
        </p:grpSpPr>
        <p:sp>
          <p:nvSpPr>
            <p:cNvPr id="78" name="Rectangle 4"/>
            <p:cNvSpPr>
              <a:spLocks noChangeArrowheads="1"/>
            </p:cNvSpPr>
            <p:nvPr/>
          </p:nvSpPr>
          <p:spPr bwMode="auto">
            <a:xfrm>
              <a:off x="8968102" y="2895600"/>
              <a:ext cx="20793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8968102" y="2438400"/>
              <a:ext cx="20793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067809" y="2446094"/>
              <a:ext cx="18838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Permute(k)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9507051" y="4419600"/>
            <a:ext cx="1540361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Stop!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535156" y="4941624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8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642922"/>
              </p:ext>
            </p:extLst>
          </p:nvPr>
        </p:nvGraphicFramePr>
        <p:xfrm>
          <a:off x="5362257" y="4949862"/>
          <a:ext cx="3094356" cy="438912"/>
        </p:xfrm>
        <a:graphic>
          <a:graphicData uri="http://schemas.openxmlformats.org/drawingml/2006/table">
            <a:tbl>
              <a:tblPr/>
              <a:tblGrid>
                <a:gridCol w="4914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14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14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0…n-1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4" name="AutoShape 25"/>
          <p:cNvSpPr>
            <a:spLocks/>
          </p:cNvSpPr>
          <p:nvPr/>
        </p:nvSpPr>
        <p:spPr bwMode="auto">
          <a:xfrm rot="16200000">
            <a:off x="7569243" y="4858343"/>
            <a:ext cx="284162" cy="146097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Line 93"/>
          <p:cNvSpPr>
            <a:spLocks noChangeShapeType="1"/>
          </p:cNvSpPr>
          <p:nvPr/>
        </p:nvSpPr>
        <p:spPr bwMode="auto">
          <a:xfrm>
            <a:off x="6399212" y="4544704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932612" y="5730912"/>
            <a:ext cx="1739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Permute(2)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41857" y="5423491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(unused)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862232" y="5423848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(unused)</a:t>
            </a:r>
          </a:p>
        </p:txBody>
      </p:sp>
    </p:spTree>
    <p:extLst>
      <p:ext uri="{BB962C8B-B14F-4D97-AF65-F5344CB8AC3E}">
        <p14:creationId xmlns:p14="http://schemas.microsoft.com/office/powerpoint/2010/main" val="198100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 txBox="1">
            <a:spLocks/>
          </p:cNvSpPr>
          <p:nvPr/>
        </p:nvSpPr>
        <p:spPr>
          <a:xfrm>
            <a:off x="531812" y="1143000"/>
            <a:ext cx="11125200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/>
              <a:t>public static void Gen(int index)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if (index &gt;= elements.Length)</a:t>
            </a:r>
          </a:p>
          <a:p>
            <a:r>
              <a:rPr lang="en-US" noProof="1"/>
              <a:t>    Console.WriteLine(string.Join(" ", perm));</a:t>
            </a:r>
          </a:p>
          <a:p>
            <a:r>
              <a:rPr lang="en-US" noProof="1"/>
              <a:t>  else</a:t>
            </a:r>
          </a:p>
          <a:p>
            <a:r>
              <a:rPr lang="en-US" noProof="1"/>
              <a:t>    for (int i = 0; i &lt; elements.Length; i++)</a:t>
            </a:r>
          </a:p>
          <a:p>
            <a:r>
              <a:rPr lang="en-US" noProof="1"/>
              <a:t>      if (!used[i])</a:t>
            </a:r>
          </a:p>
          <a:p>
            <a:r>
              <a:rPr lang="en-US" noProof="1"/>
              <a:t>      {</a:t>
            </a:r>
          </a:p>
          <a:p>
            <a:r>
              <a:rPr lang="en-US" noProof="1"/>
              <a:t>        used[i] = true;</a:t>
            </a:r>
          </a:p>
          <a:p>
            <a:r>
              <a:rPr lang="en-US" noProof="1"/>
              <a:t>        perm[index] = elements[i];</a:t>
            </a:r>
          </a:p>
          <a:p>
            <a:r>
              <a:rPr lang="en-US" noProof="1"/>
              <a:t>        Gen(index + 1);</a:t>
            </a:r>
          </a:p>
          <a:p>
            <a:r>
              <a:rPr lang="en-US" noProof="1"/>
              <a:t>        used[i] = false;</a:t>
            </a:r>
          </a:p>
          <a:p>
            <a:r>
              <a:rPr lang="en-US" noProof="1"/>
              <a:t>    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Generating Permutations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6551612" y="5064647"/>
            <a:ext cx="5105400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= new int[n];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= new bool[n];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Permute(0);</a:t>
            </a:r>
          </a:p>
        </p:txBody>
      </p:sp>
    </p:spTree>
    <p:extLst>
      <p:ext uri="{BB962C8B-B14F-4D97-AF65-F5344CB8AC3E}">
        <p14:creationId xmlns:p14="http://schemas.microsoft.com/office/powerpoint/2010/main" val="2541164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 Count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217211"/>
              </p:ext>
            </p:extLst>
          </p:nvPr>
        </p:nvGraphicFramePr>
        <p:xfrm>
          <a:off x="5027612" y="31242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C3FF70-C273-4FBF-BF86-05AB78EDE5FE}"/>
              </a:ext>
            </a:extLst>
          </p:cNvPr>
          <p:cNvSpPr txBox="1"/>
          <p:nvPr/>
        </p:nvSpPr>
        <p:spPr>
          <a:xfrm>
            <a:off x="836612" y="1385840"/>
            <a:ext cx="54389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in all possible ways</a:t>
            </a:r>
          </a:p>
          <a:p>
            <a:r>
              <a:rPr lang="en-GB" sz="2800" dirty="0"/>
              <a:t>How many ways are there?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0C01ECC8-0F7A-4293-BA5A-F90722D65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445728"/>
              </p:ext>
            </p:extLst>
          </p:nvPr>
        </p:nvGraphicFramePr>
        <p:xfrm>
          <a:off x="5027612" y="4313026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39" name="AutoShape 7">
            <a:extLst>
              <a:ext uri="{FF2B5EF4-FFF2-40B4-BE49-F238E27FC236}">
                <a16:creationId xmlns:a16="http://schemas.microsoft.com/office/drawing/2014/main" id="{600E06F8-FAD7-414E-AE26-871DBC4AE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0650" y="5297281"/>
            <a:ext cx="2297597" cy="427226"/>
          </a:xfrm>
          <a:prstGeom prst="wedgeRoundRectCallout">
            <a:avLst>
              <a:gd name="adj1" fmla="val -57014"/>
              <a:gd name="adj2" fmla="val -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6 possible ways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6B5E4-E651-44D8-A654-F4B7AC5365C2}"/>
              </a:ext>
            </a:extLst>
          </p:cNvPr>
          <p:cNvSpPr txBox="1"/>
          <p:nvPr/>
        </p:nvSpPr>
        <p:spPr>
          <a:xfrm>
            <a:off x="5126962" y="428001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5C91B9-7A18-4266-9F8D-B6AA7BE78420}"/>
              </a:ext>
            </a:extLst>
          </p:cNvPr>
          <p:cNvSpPr txBox="1"/>
          <p:nvPr/>
        </p:nvSpPr>
        <p:spPr>
          <a:xfrm>
            <a:off x="5656179" y="428001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6DB367-E8D5-431D-A8E5-1A9B5C1E3792}"/>
              </a:ext>
            </a:extLst>
          </p:cNvPr>
          <p:cNvSpPr txBox="1"/>
          <p:nvPr/>
        </p:nvSpPr>
        <p:spPr>
          <a:xfrm>
            <a:off x="6196541" y="428001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DE1CBC-3A93-4713-90F1-CE311FAA369F}"/>
              </a:ext>
            </a:extLst>
          </p:cNvPr>
          <p:cNvSpPr/>
          <p:nvPr/>
        </p:nvSpPr>
        <p:spPr>
          <a:xfrm>
            <a:off x="5027612" y="5334000"/>
            <a:ext cx="19530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/>
              <a:t>n! = 3!</a:t>
            </a:r>
            <a:endParaRPr lang="bg-BG" sz="4400" dirty="0"/>
          </a:p>
        </p:txBody>
      </p:sp>
    </p:spTree>
    <p:extLst>
      <p:ext uri="{BB962C8B-B14F-4D97-AF65-F5344CB8AC3E}">
        <p14:creationId xmlns:p14="http://schemas.microsoft.com/office/powerpoint/2010/main" val="242608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" grpId="0"/>
      <p:bldP spid="40" grpId="0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Generates all possible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permutations</a:t>
            </a:r>
            <a:r>
              <a:rPr lang="en-GB" dirty="0"/>
              <a:t> of a given set of elements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Without</a:t>
            </a:r>
            <a:r>
              <a:rPr lang="en-GB" dirty="0"/>
              <a:t> using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extra memory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Optimize Permutations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876DD-0A02-419C-B71F-B642FC55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682" y="3839342"/>
            <a:ext cx="4478955" cy="11107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46B9F1E-996E-45F6-96C3-CF540D3E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084" y="3240570"/>
            <a:ext cx="27432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B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C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A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C A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A B</a:t>
            </a:r>
            <a:b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B A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C046CE18-58F5-489F-93F6-F7A02183CE82}"/>
              </a:ext>
            </a:extLst>
          </p:cNvPr>
          <p:cNvSpPr txBox="1">
            <a:spLocks/>
          </p:cNvSpPr>
          <p:nvPr/>
        </p:nvSpPr>
        <p:spPr>
          <a:xfrm>
            <a:off x="971486" y="3392071"/>
            <a:ext cx="1219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dirty="0"/>
              <a:t>A B C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ED22964-D8D4-45EB-8A94-CE9ADD0C9FFC}"/>
              </a:ext>
            </a:extLst>
          </p:cNvPr>
          <p:cNvSpPr/>
          <p:nvPr/>
        </p:nvSpPr>
        <p:spPr>
          <a:xfrm>
            <a:off x="2508640" y="3444339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4128371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307" y="1681433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2932506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57" y="2401178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22" y="1068556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22" y="37338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18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95" y="1304376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998" y="1095173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612" y="353357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43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95" y="1304376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756" y="1496214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612" y="353357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34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95" y="1304376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43" y="1578212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78" y="2829285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A64324-B790-47B9-8470-6DA0AA232A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A221AE-EB3B-4FED-80E5-1CFFDABD04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779D25-55F4-4108-AFED-4226A82331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6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01E71C45-C182-4787-8AD7-4489789BBC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5606650"/>
                  </p:ext>
                </p:extLst>
              </p:nvPr>
            </p:nvGraphicFramePr>
            <p:xfrm>
              <a:off x="1930407" y="16764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2B162301-A278-4FD9-B926-F6C51DB74D05}">
                    <psez:zmPr id="{BF2AF356-D7AF-4396-B95B-D89257835839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1E71C45-C182-4787-8AD7-4489789BBC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0407" y="16764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FBDBFCEF-DFF1-40F2-8046-0F77D643BD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5624689"/>
                  </p:ext>
                </p:extLst>
              </p:nvPr>
            </p:nvGraphicFramePr>
            <p:xfrm>
              <a:off x="7432001" y="16764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AC19DA7B-046E-4D75-A84E-AA3B168E348C}">
                    <psez:zmPr id="{50DF3D67-CD9F-4169-AD3D-E132AF443FCB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BDBFCEF-DFF1-40F2-8046-0F77D643BD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2001" y="16764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F5BB6C5E-B8F2-4432-9D8D-B7A7D32303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8625964"/>
                  </p:ext>
                </p:extLst>
              </p:nvPr>
            </p:nvGraphicFramePr>
            <p:xfrm>
              <a:off x="1930407" y="41910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3A9E0487-462C-422B-98A4-37298161BEA0}">
                    <psez:zmPr id="{6BF865F3-32EF-43D5-ADB7-285CAE77BB6A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F5BB6C5E-B8F2-4432-9D8D-B7A7D32303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30407" y="41910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59D09AFA-0FAA-44EF-9D7E-A9402BF763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8196199"/>
                  </p:ext>
                </p:extLst>
              </p:nvPr>
            </p:nvGraphicFramePr>
            <p:xfrm>
              <a:off x="7432001" y="4191000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6C67209F-0759-4DE2-9FB7-A2997566BC25}">
                    <psez:zmPr id="{704B20EE-6A3C-44B8-B4E4-02A7B3F70712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59D09AFA-0FAA-44EF-9D7E-A9402BF763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32001" y="4191000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053" y="1194564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35" y="2788974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81" y="1458423"/>
            <a:ext cx="2438400" cy="2438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DCFFCD9-EF5C-4ADD-9E3A-4CE19F204D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6350A1F-103E-4BEE-B0C8-85BC8E509E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87E39E8-21DB-4E30-81B5-BCB0E3D322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DF93850-05BE-44E3-B64E-0CB503F4A3F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B452A3E-B7DE-4592-8B59-B0393C79DC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664A86C-9487-4438-8502-699846D1F0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4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95" y="1304376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43" y="1578212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78" y="2829285"/>
            <a:ext cx="2438400" cy="2438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3B49D2-A4F0-4970-8B13-97BC3993B8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C5FF82-6C38-477D-A348-CAE6705F62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E57D90-95EA-4AE6-BF41-2BA6E221D0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AD71FC-44D5-4F89-BDCF-6643EBB0EF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D3770A6-A169-4C08-B5E0-87F9A45185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9D0B349-6DDD-46EB-B844-C8AC4D9806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sp>
        <p:nvSpPr>
          <p:cNvPr id="34" name="AutoShape 7">
            <a:extLst>
              <a:ext uri="{FF2B5EF4-FFF2-40B4-BE49-F238E27FC236}">
                <a16:creationId xmlns:a16="http://schemas.microsoft.com/office/drawing/2014/main" id="{27756F9E-1FD9-4A0C-8AC8-058AE8771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015" y="664443"/>
            <a:ext cx="2674695" cy="854453"/>
          </a:xfrm>
          <a:prstGeom prst="wedgeRoundRectCallout">
            <a:avLst>
              <a:gd name="adj1" fmla="val -59876"/>
              <a:gd name="adj2" fmla="val 51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Swap to origin on the way back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186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772" y="1477716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117" y="1310616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57" y="2835685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2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64" y="2829914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117" y="1310616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347" y="1493590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4E9E3F-3B63-4430-ADE9-623DDA0421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774699"/>
            <a:ext cx="652701" cy="652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6441F-3915-42A0-93A8-0D4B209F92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263" y="3779439"/>
            <a:ext cx="643220" cy="643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032989-DFE1-4677-BE14-073A7F4F09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58" y="3817819"/>
            <a:ext cx="610437" cy="6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19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82" y="1608529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117" y="1310616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30" y="2859602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4E9E3F-3B63-4430-ADE9-623DDA0421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774699"/>
            <a:ext cx="652701" cy="652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6441F-3915-42A0-93A8-0D4B209F92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263" y="3779439"/>
            <a:ext cx="643220" cy="643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032989-DFE1-4677-BE14-073A7F4F09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58" y="3817819"/>
            <a:ext cx="610437" cy="610437"/>
          </a:xfrm>
          <a:prstGeom prst="rect">
            <a:avLst/>
          </a:prstGeom>
        </p:spPr>
      </p:pic>
      <p:sp>
        <p:nvSpPr>
          <p:cNvPr id="25" name="AutoShape 7">
            <a:extLst>
              <a:ext uri="{FF2B5EF4-FFF2-40B4-BE49-F238E27FC236}">
                <a16:creationId xmlns:a16="http://schemas.microsoft.com/office/drawing/2014/main" id="{B9EEB00F-D56A-4DEB-9AD1-4B8F8B24F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015" y="664443"/>
            <a:ext cx="2674695" cy="854453"/>
          </a:xfrm>
          <a:prstGeom prst="wedgeRoundRectCallout">
            <a:avLst>
              <a:gd name="adj1" fmla="val -59876"/>
              <a:gd name="adj2" fmla="val 51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Swap to origin on the way back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11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117" y="1493590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54" y="1463902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92" y="2881849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4E9E3F-3B63-4430-ADE9-623DDA0421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774699"/>
            <a:ext cx="652701" cy="652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6441F-3915-42A0-93A8-0D4B209F92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263" y="3779439"/>
            <a:ext cx="643220" cy="643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032989-DFE1-4677-BE14-073A7F4F09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58" y="3817819"/>
            <a:ext cx="610437" cy="610437"/>
          </a:xfrm>
          <a:prstGeom prst="rect">
            <a:avLst/>
          </a:prstGeom>
        </p:spPr>
      </p:pic>
      <p:sp>
        <p:nvSpPr>
          <p:cNvPr id="25" name="AutoShape 7">
            <a:extLst>
              <a:ext uri="{FF2B5EF4-FFF2-40B4-BE49-F238E27FC236}">
                <a16:creationId xmlns:a16="http://schemas.microsoft.com/office/drawing/2014/main" id="{483DF575-B41F-4758-97D9-616B93A54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015" y="664443"/>
            <a:ext cx="2674695" cy="854453"/>
          </a:xfrm>
          <a:prstGeom prst="wedgeRoundRectCallout">
            <a:avLst>
              <a:gd name="adj1" fmla="val -59876"/>
              <a:gd name="adj2" fmla="val 51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Swap to origin on the way back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07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54" y="1463902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4E9E3F-3B63-4430-ADE9-623DDA0421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774699"/>
            <a:ext cx="652701" cy="652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6441F-3915-42A0-93A8-0D4B209F92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263" y="3779439"/>
            <a:ext cx="643220" cy="643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032989-DFE1-4677-BE14-073A7F4F09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58" y="3817819"/>
            <a:ext cx="610437" cy="6104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865B66-B13E-4C6F-AC94-C33141BAAA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796" y="4489725"/>
            <a:ext cx="610437" cy="6104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2EF3C4-C89B-4EAA-8B1B-DBF2DE01F8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33" y="4494699"/>
            <a:ext cx="652701" cy="652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E61FF-0CB8-48C6-AAA0-10E3F7CEC1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076" y="4504180"/>
            <a:ext cx="643220" cy="6432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0FF593-EA36-4A7A-8143-5F8FA8F13E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26" y="2829914"/>
            <a:ext cx="2438400" cy="2438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8922553-817B-460D-9CD6-B58B2481BB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872" y="135681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59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334" y="1493590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21" y="2753730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66" y="1377628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4E9E3F-3B63-4430-ADE9-623DDA0421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774699"/>
            <a:ext cx="652701" cy="652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6441F-3915-42A0-93A8-0D4B209F92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263" y="3779439"/>
            <a:ext cx="643220" cy="643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032989-DFE1-4677-BE14-073A7F4F09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58" y="3817819"/>
            <a:ext cx="610437" cy="6104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865B66-B13E-4C6F-AC94-C33141BAAA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796" y="4489725"/>
            <a:ext cx="610437" cy="6104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2EF3C4-C89B-4EAA-8B1B-DBF2DE01F8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33" y="4494699"/>
            <a:ext cx="652701" cy="652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E61FF-0CB8-48C6-AAA0-10E3F7CEC1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076" y="4504180"/>
            <a:ext cx="643220" cy="6432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E34A195-EA77-47BB-8C1F-73F671E73C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789" y="5245057"/>
            <a:ext cx="610437" cy="6104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939088-240E-42D4-9450-517B764562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33" y="5250031"/>
            <a:ext cx="652701" cy="6527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79FF7D-35F4-4F34-9454-A1A2D582E4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539" y="5259512"/>
            <a:ext cx="643220" cy="6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79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250" y="2745838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48" y="1526638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66" y="1377628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4E9E3F-3B63-4430-ADE9-623DDA0421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774699"/>
            <a:ext cx="652701" cy="652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6441F-3915-42A0-93A8-0D4B209F92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263" y="3779439"/>
            <a:ext cx="643220" cy="643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032989-DFE1-4677-BE14-073A7F4F09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58" y="3817819"/>
            <a:ext cx="610437" cy="6104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865B66-B13E-4C6F-AC94-C33141BAAA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796" y="4489725"/>
            <a:ext cx="610437" cy="6104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2EF3C4-C89B-4EAA-8B1B-DBF2DE01F8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33" y="4494699"/>
            <a:ext cx="652701" cy="652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E61FF-0CB8-48C6-AAA0-10E3F7CEC1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076" y="4504180"/>
            <a:ext cx="643220" cy="6432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E34A195-EA77-47BB-8C1F-73F671E73C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789" y="5245057"/>
            <a:ext cx="610437" cy="6104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939088-240E-42D4-9450-517B764562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33" y="5250031"/>
            <a:ext cx="652701" cy="6527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79FF7D-35F4-4F34-9454-A1A2D582E4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539" y="5259512"/>
            <a:ext cx="643220" cy="6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40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39900" y="1649469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Permutations: Swap Algorithm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00" y="1690409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05" y="2941482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04" y="1493590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48" y="1526638"/>
            <a:ext cx="2438400" cy="2438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B598E3-1BA7-4FD6-9879-AC1B6E53B0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74" y="1579341"/>
            <a:ext cx="643220" cy="6432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5E5B673-C6F5-4C4A-803D-463B37EFE4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93" y="1612123"/>
            <a:ext cx="610437" cy="6104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0C81A30-B7A7-4576-A544-D61D4A128A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5" y="1620455"/>
            <a:ext cx="652701" cy="6527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B8C49BD-9F72-4AD1-8EE9-E52648B520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2386440"/>
            <a:ext cx="652701" cy="65270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23ADAA-4A24-435C-A052-B34255A102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594" y="3059673"/>
            <a:ext cx="652701" cy="652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53037C-093E-4EA8-A95C-32399D418F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3" y="2354128"/>
            <a:ext cx="643220" cy="6432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1B7FEF-B0CC-4B3C-BFAB-701847CEF8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054178"/>
            <a:ext cx="643220" cy="6432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3DDA4F-54EA-4E13-8CA7-CF9BFC8D64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046" y="2373441"/>
            <a:ext cx="610437" cy="610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DA1AD5-3DC9-4E3D-A21C-CA95DF11A7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9" y="3074442"/>
            <a:ext cx="610437" cy="610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4E9E3F-3B63-4430-ADE9-623DDA0421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89" y="3774699"/>
            <a:ext cx="652701" cy="652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46441F-3915-42A0-93A8-0D4B209F92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263" y="3779439"/>
            <a:ext cx="643220" cy="643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032989-DFE1-4677-BE14-073A7F4F09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58" y="3817819"/>
            <a:ext cx="610437" cy="6104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865B66-B13E-4C6F-AC94-C33141BAAA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796" y="4489725"/>
            <a:ext cx="610437" cy="6104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2EF3C4-C89B-4EAA-8B1B-DBF2DE01F8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33" y="4494699"/>
            <a:ext cx="652701" cy="652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6E61FF-0CB8-48C6-AAA0-10E3F7CEC1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076" y="4504180"/>
            <a:ext cx="643220" cy="6432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E34A195-EA77-47BB-8C1F-73F671E73C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789" y="5245057"/>
            <a:ext cx="610437" cy="6104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939088-240E-42D4-9450-517B764562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33" y="5250031"/>
            <a:ext cx="652701" cy="6527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79FF7D-35F4-4F34-9454-A1A2D582E4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539" y="5259512"/>
            <a:ext cx="643220" cy="6432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89149B9-6782-4A0B-87CC-E3EF48C9C4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518" y="274583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0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5405388"/>
            <a:ext cx="10363200" cy="820600"/>
          </a:xfrm>
        </p:spPr>
        <p:txBody>
          <a:bodyPr/>
          <a:lstStyle/>
          <a:p>
            <a:r>
              <a:rPr lang="en-US" dirty="0"/>
              <a:t>Permutations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2812" y="1738148"/>
            <a:ext cx="10389862" cy="3311860"/>
            <a:chOff x="2132011" y="2081655"/>
            <a:chExt cx="7868791" cy="2521052"/>
          </a:xfrm>
        </p:grpSpPr>
        <p:pic>
          <p:nvPicPr>
            <p:cNvPr id="14343" name="Picture 7" descr="C:\transparency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7412" y="2133600"/>
              <a:ext cx="5400675" cy="2428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011" y="2112822"/>
              <a:ext cx="1093442" cy="2489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046" y="2081655"/>
              <a:ext cx="970756" cy="2480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2124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Generates all possible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permutations</a:t>
            </a:r>
            <a:r>
              <a:rPr lang="en-GB" dirty="0"/>
              <a:t> of a given set of elements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Without</a:t>
            </a:r>
            <a:r>
              <a:rPr lang="en-GB" dirty="0"/>
              <a:t> using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extra memory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Optimize Permutations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876DD-0A02-419C-B71F-B642FC55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682" y="3839342"/>
            <a:ext cx="4478955" cy="11107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46B9F1E-996E-45F6-96C3-CF540D3E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084" y="3240570"/>
            <a:ext cx="27432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B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C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A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C A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A B</a:t>
            </a:r>
            <a:b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B A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C046CE18-58F5-489F-93F6-F7A02183CE82}"/>
              </a:ext>
            </a:extLst>
          </p:cNvPr>
          <p:cNvSpPr txBox="1">
            <a:spLocks/>
          </p:cNvSpPr>
          <p:nvPr/>
        </p:nvSpPr>
        <p:spPr>
          <a:xfrm>
            <a:off x="971486" y="3392071"/>
            <a:ext cx="1219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dirty="0"/>
              <a:t>A B C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ED22964-D8D4-45EB-8A94-CE9ADD0C9FFC}"/>
              </a:ext>
            </a:extLst>
          </p:cNvPr>
          <p:cNvSpPr/>
          <p:nvPr/>
        </p:nvSpPr>
        <p:spPr>
          <a:xfrm>
            <a:off x="2508640" y="3444339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822693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 txBox="1">
            <a:spLocks/>
          </p:cNvSpPr>
          <p:nvPr/>
        </p:nvSpPr>
        <p:spPr>
          <a:xfrm>
            <a:off x="531812" y="1591314"/>
            <a:ext cx="11125200" cy="45046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/>
              <a:t>public static void Gen(int index)</a:t>
            </a:r>
          </a:p>
          <a:p>
            <a:r>
              <a:rPr lang="en-US" noProof="1"/>
              <a:t>  if (index &gt;= set.Length)</a:t>
            </a:r>
          </a:p>
          <a:p>
            <a:r>
              <a:rPr lang="en-US" noProof="1"/>
              <a:t>    Console.WriteLine(string.Join(" ", set));</a:t>
            </a:r>
          </a:p>
          <a:p>
            <a:r>
              <a:rPr lang="en-US" noProof="1"/>
              <a:t>  else</a:t>
            </a:r>
          </a:p>
          <a:p>
            <a:r>
              <a:rPr lang="en-US" noProof="1"/>
              <a:t>    Gen(index + 1);</a:t>
            </a:r>
          </a:p>
          <a:p>
            <a:r>
              <a:rPr lang="en-US" noProof="1"/>
              <a:t>    for (int i = index + 1; i &lt; elements.Length; i++)</a:t>
            </a:r>
          </a:p>
          <a:p>
            <a:r>
              <a:rPr lang="en-US" noProof="1"/>
              <a:t>    {</a:t>
            </a:r>
          </a:p>
          <a:p>
            <a:r>
              <a:rPr lang="en-US" noProof="1"/>
              <a:t>      Swap(index, i);</a:t>
            </a:r>
          </a:p>
          <a:p>
            <a:r>
              <a:rPr lang="en-US" noProof="1"/>
              <a:t>      Gen(index + 1);</a:t>
            </a:r>
          </a:p>
          <a:p>
            <a:r>
              <a:rPr lang="en-US" noProof="1"/>
              <a:t>      Swap(index, i);</a:t>
            </a:r>
          </a:p>
          <a:p>
            <a:r>
              <a:rPr lang="en-US" noProof="1"/>
              <a:t>  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Generating Permutations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6551612" y="5145031"/>
            <a:ext cx="51054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= new int[n];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Permute(0);</a:t>
            </a:r>
          </a:p>
        </p:txBody>
      </p:sp>
    </p:spTree>
    <p:extLst>
      <p:ext uri="{BB962C8B-B14F-4D97-AF65-F5344CB8AC3E}">
        <p14:creationId xmlns:p14="http://schemas.microsoft.com/office/powerpoint/2010/main" val="1279235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What about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array = new int[] { A, B, B }</a:t>
            </a:r>
          </a:p>
          <a:p>
            <a:r>
              <a:rPr lang="en-GB" dirty="0"/>
              <a:t>By definition: permutations { A, B', B'' } == { A, B'', B' }</a:t>
            </a:r>
          </a:p>
          <a:p>
            <a:r>
              <a:rPr lang="en-GB" dirty="0"/>
              <a:t>Generate all permutations from a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multi-set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Permutations with Repetition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876DD-0A02-419C-B71F-B642FC55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682" y="3839342"/>
            <a:ext cx="4478955" cy="11107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46B9F1E-996E-45F6-96C3-CF540D3E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084" y="3711476"/>
            <a:ext cx="2743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B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A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B A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C046CE18-58F5-489F-93F6-F7A02183CE82}"/>
              </a:ext>
            </a:extLst>
          </p:cNvPr>
          <p:cNvSpPr txBox="1">
            <a:spLocks/>
          </p:cNvSpPr>
          <p:nvPr/>
        </p:nvSpPr>
        <p:spPr>
          <a:xfrm>
            <a:off x="971486" y="3862977"/>
            <a:ext cx="1219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dirty="0"/>
              <a:t>A B B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ED22964-D8D4-45EB-8A94-CE9ADD0C9FFC}"/>
              </a:ext>
            </a:extLst>
          </p:cNvPr>
          <p:cNvSpPr/>
          <p:nvPr/>
        </p:nvSpPr>
        <p:spPr>
          <a:xfrm>
            <a:off x="2508640" y="3915245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2593558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 txBox="1">
            <a:spLocks/>
          </p:cNvSpPr>
          <p:nvPr/>
        </p:nvSpPr>
        <p:spPr>
          <a:xfrm>
            <a:off x="531812" y="1143000"/>
            <a:ext cx="11125200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/>
              <a:t>public static void Gen(int index)</a:t>
            </a:r>
          </a:p>
          <a:p>
            <a:r>
              <a:rPr lang="en-US" noProof="1"/>
              <a:t>  if (index &gt;= set.Length)</a:t>
            </a:r>
          </a:p>
          <a:p>
            <a:r>
              <a:rPr lang="en-US" noProof="1"/>
              <a:t>    Console.WriteLine(string.Join(" ", set));</a:t>
            </a:r>
          </a:p>
          <a:p>
            <a:r>
              <a:rPr lang="en-US" noProof="1"/>
              <a:t>  else</a:t>
            </a:r>
          </a:p>
          <a:p>
            <a:r>
              <a:rPr lang="en-US" noProof="1"/>
              <a:t>    </a:t>
            </a:r>
            <a:r>
              <a:rPr lang="en-GB" dirty="0"/>
              <a:t>HashSet&lt;int&gt; swapped = new HashSet&lt;int&gt;();</a:t>
            </a:r>
            <a:endParaRPr lang="en-US" noProof="1"/>
          </a:p>
          <a:p>
            <a:r>
              <a:rPr lang="en-US" noProof="1"/>
              <a:t>    for (int i = index; i &lt; elements.Length; i++) {</a:t>
            </a:r>
          </a:p>
          <a:p>
            <a:r>
              <a:rPr lang="en-US" noProof="1"/>
              <a:t>      if (swapped.Contains(elements[i])) {</a:t>
            </a:r>
          </a:p>
          <a:p>
            <a:r>
              <a:rPr lang="en-US" noProof="1"/>
              <a:t>        Swap(index, i);</a:t>
            </a:r>
          </a:p>
          <a:p>
            <a:r>
              <a:rPr lang="en-US" noProof="1"/>
              <a:t>        Gen(index + 1);</a:t>
            </a:r>
          </a:p>
          <a:p>
            <a:r>
              <a:rPr lang="en-US" noProof="1"/>
              <a:t>        Swap(index, i);</a:t>
            </a:r>
          </a:p>
          <a:p>
            <a:r>
              <a:rPr lang="en-US" noProof="1"/>
              <a:t>        swapped.Add(elements[i]);</a:t>
            </a:r>
          </a:p>
          <a:p>
            <a:r>
              <a:rPr lang="en-US" noProof="1"/>
              <a:t>      }</a:t>
            </a:r>
          </a:p>
          <a:p>
            <a:r>
              <a:rPr lang="en-US" noProof="1"/>
              <a:t>  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Permutations with Repetition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6551612" y="5433979"/>
            <a:ext cx="51054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= new int[n];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Permute(0);</a:t>
            </a:r>
          </a:p>
        </p:txBody>
      </p:sp>
    </p:spTree>
    <p:extLst>
      <p:ext uri="{BB962C8B-B14F-4D97-AF65-F5344CB8AC3E}">
        <p14:creationId xmlns:p14="http://schemas.microsoft.com/office/powerpoint/2010/main" val="1481095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Algorithm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PermRep(s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200" dirty="0"/>
              <a:t> permutes the items [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3200" dirty="0"/>
              <a:t> …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3200" dirty="0"/>
              <a:t>]</a:t>
            </a:r>
          </a:p>
          <a:p>
            <a:pPr lvl="1"/>
            <a:r>
              <a:rPr lang="en-US" sz="3000" dirty="0"/>
              <a:t>Exchange the item at positions </a:t>
            </a:r>
            <a:r>
              <a:rPr lang="en-US" sz="3000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3000" dirty="0"/>
              <a:t> =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n-2</a:t>
            </a:r>
            <a:r>
              <a:rPr lang="en-US" sz="3000" dirty="0"/>
              <a:t> with items at </a:t>
            </a:r>
            <a:r>
              <a:rPr lang="en-US" sz="3000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n-1</a:t>
            </a:r>
          </a:p>
          <a:p>
            <a:pPr lvl="1"/>
            <a:r>
              <a:rPr lang="en-US" sz="3000" dirty="0"/>
              <a:t>Call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PermRep(</a:t>
            </a:r>
            <a:r>
              <a:rPr lang="en-US" sz="3000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1)</a:t>
            </a:r>
            <a:r>
              <a:rPr lang="en-US" sz="3000" dirty="0"/>
              <a:t> to permute the rest of the array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Optimized: Permutations with Repetition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59108" y="3276600"/>
            <a:ext cx="3476087" cy="2811278"/>
            <a:chOff x="760412" y="2438400"/>
            <a:chExt cx="3476087" cy="2811278"/>
          </a:xfrm>
        </p:grpSpPr>
        <p:sp>
          <p:nvSpPr>
            <p:cNvPr id="69" name="Rectangle 4"/>
            <p:cNvSpPr>
              <a:spLocks noChangeArrowheads="1"/>
            </p:cNvSpPr>
            <p:nvPr/>
          </p:nvSpPr>
          <p:spPr bwMode="auto">
            <a:xfrm>
              <a:off x="760412" y="2895599"/>
              <a:ext cx="3476087" cy="235407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476087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27764" y="2438400"/>
              <a:ext cx="2733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PermRep(0, n-1)</a:t>
              </a:r>
            </a:p>
          </p:txBody>
        </p:sp>
      </p:grpSp>
      <p:graphicFrame>
        <p:nvGraphicFramePr>
          <p:cNvPr id="72" name="Group 3"/>
          <p:cNvGraphicFramePr>
            <a:graphicFrameLocks noGrp="1"/>
          </p:cNvGraphicFramePr>
          <p:nvPr>
            <p:extLst/>
          </p:nvPr>
        </p:nvGraphicFramePr>
        <p:xfrm>
          <a:off x="975022" y="4646626"/>
          <a:ext cx="2671356" cy="438912"/>
        </p:xfrm>
        <a:graphic>
          <a:graphicData uri="http://schemas.openxmlformats.org/drawingml/2006/table">
            <a:tbl>
              <a:tblPr/>
              <a:tblGrid>
                <a:gridCol w="445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" name="AutoShape 25"/>
          <p:cNvSpPr>
            <a:spLocks/>
          </p:cNvSpPr>
          <p:nvPr/>
        </p:nvSpPr>
        <p:spPr bwMode="auto">
          <a:xfrm rot="16200000">
            <a:off x="2639804" y="4412809"/>
            <a:ext cx="275870" cy="1737278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87708" y="5454972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PermRep(</a:t>
            </a:r>
            <a:r>
              <a:rPr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+1, n-1)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102908" y="4405952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8581716" y="3276600"/>
            <a:ext cx="3027703" cy="2811278"/>
            <a:chOff x="8325820" y="2438400"/>
            <a:chExt cx="3027703" cy="2811278"/>
          </a:xfrm>
        </p:grpSpPr>
        <p:sp>
          <p:nvSpPr>
            <p:cNvPr id="78" name="Rectangle 4"/>
            <p:cNvSpPr>
              <a:spLocks noChangeArrowheads="1"/>
            </p:cNvSpPr>
            <p:nvPr/>
          </p:nvSpPr>
          <p:spPr bwMode="auto">
            <a:xfrm>
              <a:off x="8325820" y="2895600"/>
              <a:ext cx="3027703" cy="235407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8325820" y="2438400"/>
              <a:ext cx="3027703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325821" y="2446094"/>
              <a:ext cx="30277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PermRep(n-1,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n-1)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8761412" y="3858904"/>
            <a:ext cx="2666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Stop!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091604" y="4490112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Freeform 9"/>
          <p:cNvSpPr>
            <a:spLocks/>
          </p:cNvSpPr>
          <p:nvPr/>
        </p:nvSpPr>
        <p:spPr bwMode="auto">
          <a:xfrm flipH="1">
            <a:off x="2071195" y="4375161"/>
            <a:ext cx="460143" cy="218808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Freeform 9"/>
          <p:cNvSpPr>
            <a:spLocks/>
          </p:cNvSpPr>
          <p:nvPr/>
        </p:nvSpPr>
        <p:spPr bwMode="auto">
          <a:xfrm flipH="1">
            <a:off x="2061500" y="4241468"/>
            <a:ext cx="824048" cy="349600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Freeform 9"/>
          <p:cNvSpPr>
            <a:spLocks/>
          </p:cNvSpPr>
          <p:nvPr/>
        </p:nvSpPr>
        <p:spPr bwMode="auto">
          <a:xfrm flipH="1">
            <a:off x="2065691" y="4122032"/>
            <a:ext cx="1340952" cy="457799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Line 93"/>
          <p:cNvSpPr>
            <a:spLocks noChangeShapeType="1"/>
          </p:cNvSpPr>
          <p:nvPr/>
        </p:nvSpPr>
        <p:spPr bwMode="auto">
          <a:xfrm>
            <a:off x="1188613" y="4206092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Line 93"/>
          <p:cNvSpPr>
            <a:spLocks noChangeShapeType="1"/>
          </p:cNvSpPr>
          <p:nvPr/>
        </p:nvSpPr>
        <p:spPr bwMode="auto">
          <a:xfrm>
            <a:off x="1817417" y="4206092"/>
            <a:ext cx="208945" cy="3562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7529" y="380419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597708" y="3284722"/>
            <a:ext cx="3476087" cy="2811278"/>
            <a:chOff x="760412" y="2438400"/>
            <a:chExt cx="3476087" cy="2811278"/>
          </a:xfrm>
        </p:grpSpPr>
        <p:sp>
          <p:nvSpPr>
            <p:cNvPr id="83" name="Rectangle 4"/>
            <p:cNvSpPr>
              <a:spLocks noChangeArrowheads="1"/>
            </p:cNvSpPr>
            <p:nvPr/>
          </p:nvSpPr>
          <p:spPr bwMode="auto">
            <a:xfrm>
              <a:off x="760412" y="2895599"/>
              <a:ext cx="3476087" cy="235407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476087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127764" y="2438400"/>
              <a:ext cx="2733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PermRep(2, n-1)</a:t>
              </a:r>
            </a:p>
          </p:txBody>
        </p:sp>
      </p:grpSp>
      <p:graphicFrame>
        <p:nvGraphicFramePr>
          <p:cNvPr id="86" name="Group 3"/>
          <p:cNvGraphicFramePr>
            <a:graphicFrameLocks noGrp="1"/>
          </p:cNvGraphicFramePr>
          <p:nvPr>
            <p:extLst/>
          </p:nvPr>
        </p:nvGraphicFramePr>
        <p:xfrm>
          <a:off x="5013622" y="4654748"/>
          <a:ext cx="2671356" cy="438912"/>
        </p:xfrm>
        <a:graphic>
          <a:graphicData uri="http://schemas.openxmlformats.org/drawingml/2006/table">
            <a:tbl>
              <a:tblPr/>
              <a:tblGrid>
                <a:gridCol w="445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z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7" name="AutoShape 25"/>
          <p:cNvSpPr>
            <a:spLocks/>
          </p:cNvSpPr>
          <p:nvPr/>
        </p:nvSpPr>
        <p:spPr bwMode="auto">
          <a:xfrm rot="16200000">
            <a:off x="6678404" y="4420931"/>
            <a:ext cx="275870" cy="1737278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826308" y="5463094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PermRep(</a:t>
            </a:r>
            <a:r>
              <a:rPr lang="en-US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+1, n-1)</a:t>
            </a:r>
          </a:p>
        </p:txBody>
      </p:sp>
      <p:sp>
        <p:nvSpPr>
          <p:cNvPr id="93" name="Freeform 9"/>
          <p:cNvSpPr>
            <a:spLocks/>
          </p:cNvSpPr>
          <p:nvPr/>
        </p:nvSpPr>
        <p:spPr bwMode="auto">
          <a:xfrm flipH="1">
            <a:off x="6602755" y="4383283"/>
            <a:ext cx="460143" cy="218808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" name="Freeform 9"/>
          <p:cNvSpPr>
            <a:spLocks/>
          </p:cNvSpPr>
          <p:nvPr/>
        </p:nvSpPr>
        <p:spPr bwMode="auto">
          <a:xfrm flipH="1">
            <a:off x="6593060" y="4249590"/>
            <a:ext cx="824048" cy="349600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Line 93"/>
          <p:cNvSpPr>
            <a:spLocks noChangeShapeType="1"/>
          </p:cNvSpPr>
          <p:nvPr/>
        </p:nvSpPr>
        <p:spPr bwMode="auto">
          <a:xfrm>
            <a:off x="5994767" y="4265856"/>
            <a:ext cx="126941" cy="286496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Line 93"/>
          <p:cNvSpPr>
            <a:spLocks noChangeShapeType="1"/>
          </p:cNvSpPr>
          <p:nvPr/>
        </p:nvSpPr>
        <p:spPr bwMode="auto">
          <a:xfrm>
            <a:off x="6348977" y="4214214"/>
            <a:ext cx="208945" cy="3562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071924" y="381231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16308" y="377739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713412" y="388173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4185" y="6290760"/>
            <a:ext cx="10944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More info: </a:t>
            </a:r>
            <a:r>
              <a:rPr lang="en-US" sz="1800" dirty="0">
                <a:hlinkClick r:id="rId2"/>
              </a:rPr>
              <a:t>http://hardprogrammer.blogspot.bg/2006/11/permutaciones-con-repeticin.html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57193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Generating Permutations with Repetition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711015" y="1097796"/>
            <a:ext cx="10766795" cy="5304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static void PermuteRep(int[] arr, int start, int end)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Print(arr);</a:t>
            </a:r>
          </a:p>
          <a:p>
            <a:r>
              <a:rPr lang="en-US" noProof="1"/>
              <a:t>  for (int left = end - 1; left &gt;= start; left--)</a:t>
            </a:r>
          </a:p>
          <a:p>
            <a:r>
              <a:rPr lang="en-US" noProof="1"/>
              <a:t>  {</a:t>
            </a:r>
          </a:p>
          <a:p>
            <a:r>
              <a:rPr lang="en-US" noProof="1"/>
              <a:t>    for (int right = left + 1; right &lt;= end; right++)</a:t>
            </a:r>
          </a:p>
          <a:p>
            <a:r>
              <a:rPr lang="en-US" noProof="1"/>
              <a:t>      if (arr[left] != arr[right])</a:t>
            </a:r>
          </a:p>
          <a:p>
            <a:r>
              <a:rPr lang="en-US" noProof="1"/>
              <a:t>      {</a:t>
            </a:r>
          </a:p>
          <a:p>
            <a:r>
              <a:rPr lang="en-US" noProof="1"/>
              <a:t>        Swap(ref arr[left], ref arr[right]);</a:t>
            </a:r>
          </a:p>
          <a:p>
            <a:r>
              <a:rPr lang="en-US" noProof="1"/>
              <a:t>        PermuteRep(arr, left + 1, end);</a:t>
            </a:r>
          </a:p>
          <a:p>
            <a:r>
              <a:rPr lang="en-US" noProof="1"/>
              <a:t>      }</a:t>
            </a:r>
          </a:p>
          <a:p>
            <a:r>
              <a:rPr lang="en-US" noProof="1"/>
              <a:t>    var firstElement = arr[left];</a:t>
            </a:r>
          </a:p>
          <a:p>
            <a:r>
              <a:rPr lang="en-US" noProof="1"/>
              <a:t>    for (int i = left; i &lt;= end - 1; i++)</a:t>
            </a:r>
          </a:p>
          <a:p>
            <a:r>
              <a:rPr lang="en-US" noProof="1"/>
              <a:t>      arr[i] = arr[i + 1];</a:t>
            </a:r>
          </a:p>
          <a:p>
            <a:r>
              <a:rPr lang="en-US" noProof="1"/>
              <a:t>    arr[end] = firstElement;</a:t>
            </a:r>
          </a:p>
          <a:p>
            <a:r>
              <a:rPr lang="en-US" noProof="1"/>
              <a:t>  }</a:t>
            </a:r>
          </a:p>
          <a:p>
            <a:r>
              <a:rPr lang="en-US" noProof="1"/>
              <a:t>}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146" y="1217977"/>
            <a:ext cx="1197524" cy="391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865812" y="5262554"/>
            <a:ext cx="5611998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new int[] {3, 5, 1, 5, 5};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Array.Sort(arr);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PermuteRep(arr, 0, arr.Length-1);</a:t>
            </a:r>
          </a:p>
        </p:txBody>
      </p:sp>
    </p:spTree>
    <p:extLst>
      <p:ext uri="{BB962C8B-B14F-4D97-AF65-F5344CB8AC3E}">
        <p14:creationId xmlns:p14="http://schemas.microsoft.com/office/powerpoint/2010/main" val="2504692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 with Repetition Count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55083"/>
              </p:ext>
            </p:extLst>
          </p:nvPr>
        </p:nvGraphicFramePr>
        <p:xfrm>
          <a:off x="4875212" y="3200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C3FF70-C273-4FBF-BF86-05AB78EDE5FE}"/>
              </a:ext>
            </a:extLst>
          </p:cNvPr>
          <p:cNvSpPr txBox="1"/>
          <p:nvPr/>
        </p:nvSpPr>
        <p:spPr>
          <a:xfrm>
            <a:off x="836612" y="1385840"/>
            <a:ext cx="54389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in all possible ways</a:t>
            </a:r>
          </a:p>
          <a:p>
            <a:r>
              <a:rPr lang="en-GB" sz="2800" dirty="0"/>
              <a:t>How many ways are there?</a:t>
            </a:r>
          </a:p>
        </p:txBody>
      </p:sp>
      <p:sp>
        <p:nvSpPr>
          <p:cNvPr id="39" name="AutoShape 7">
            <a:extLst>
              <a:ext uri="{FF2B5EF4-FFF2-40B4-BE49-F238E27FC236}">
                <a16:creationId xmlns:a16="http://schemas.microsoft.com/office/drawing/2014/main" id="{600E06F8-FAD7-414E-AE26-871DBC4AE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9288" y="4709381"/>
            <a:ext cx="2830997" cy="427226"/>
          </a:xfrm>
          <a:prstGeom prst="wedgeRoundRectCallout">
            <a:avLst>
              <a:gd name="adj1" fmla="val -57014"/>
              <a:gd name="adj2" fmla="val -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3 different ways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/>
              <p:nvPr/>
            </p:nvSpPr>
            <p:spPr>
              <a:xfrm>
                <a:off x="4113212" y="4389226"/>
                <a:ext cx="3906076" cy="10675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bg-BG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1!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2!..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𝑠𝑘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GB" sz="4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den>
                    </m:f>
                  </m:oMath>
                </a14:m>
                <a:endParaRPr lang="bg-BG" sz="4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212" y="4389226"/>
                <a:ext cx="3906076" cy="1067536"/>
              </a:xfrm>
              <a:prstGeom prst="rect">
                <a:avLst/>
              </a:prstGeom>
              <a:blipFill>
                <a:blip r:embed="rId2"/>
                <a:stretch>
                  <a:fillRect b="-13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96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Permutations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50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raw.github.com/eoincampbell/combinatorics/master/combinatorics.png">
            <a:extLst>
              <a:ext uri="{FF2B5EF4-FFF2-40B4-BE49-F238E27FC236}">
                <a16:creationId xmlns:a16="http://schemas.microsoft.com/office/drawing/2014/main" id="{72F5A31B-24A8-451A-BE16-CDC7CE50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2921">
            <a:off x="6127473" y="2471461"/>
            <a:ext cx="1450105" cy="14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5275400"/>
            <a:ext cx="7924800" cy="820600"/>
          </a:xfrm>
        </p:spPr>
        <p:txBody>
          <a:bodyPr/>
          <a:lstStyle/>
          <a:p>
            <a:r>
              <a:rPr lang="en-US" dirty="0"/>
              <a:t>Variations</a:t>
            </a:r>
          </a:p>
        </p:txBody>
      </p:sp>
      <p:pic>
        <p:nvPicPr>
          <p:cNvPr id="4" name="Picture 2" descr="https://raw.github.com/eoincampbell/combinatorics/master/combinatorics.png">
            <a:extLst>
              <a:ext uri="{FF2B5EF4-FFF2-40B4-BE49-F238E27FC236}">
                <a16:creationId xmlns:a16="http://schemas.microsoft.com/office/drawing/2014/main" id="{FCEEBD99-5EC4-43C4-84A8-0C3202F68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3" y="1996237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raw.github.com/eoincampbell/combinatorics/master/combinatorics.png">
            <a:extLst>
              <a:ext uri="{FF2B5EF4-FFF2-40B4-BE49-F238E27FC236}">
                <a16:creationId xmlns:a16="http://schemas.microsoft.com/office/drawing/2014/main" id="{85FF6E27-102A-443E-B943-AE672CD33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36084">
            <a:off x="5431626" y="3007544"/>
            <a:ext cx="1450105" cy="145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718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3852442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908" y="1295400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1295400"/>
            <a:ext cx="2438400" cy="243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8E4A92-D4C1-4B25-B2E6-333D2E5C5D1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1A97B4-C1C8-4915-AE5B-27F28499CE8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sp>
        <p:nvSpPr>
          <p:cNvPr id="16" name="AutoShape 7">
            <a:extLst>
              <a:ext uri="{FF2B5EF4-FFF2-40B4-BE49-F238E27FC236}">
                <a16:creationId xmlns:a16="http://schemas.microsoft.com/office/drawing/2014/main" id="{AFB3DAF6-4A67-4777-A872-A0D6A8D2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8729" y="1012453"/>
            <a:ext cx="1912695" cy="740147"/>
          </a:xfrm>
          <a:prstGeom prst="wedgeRoundRectCallout">
            <a:avLst>
              <a:gd name="adj1" fmla="val -59876"/>
              <a:gd name="adj2" fmla="val 51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Not enough chairs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603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0" y="1718003"/>
            <a:ext cx="3577905" cy="3577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D392A-1366-4477-AA36-8C6A4CDD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66" y="1835806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57" y="2401178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CBB6-D909-49CB-9AFE-1FE33156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22" y="1068556"/>
            <a:ext cx="24384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17F17F-8B35-44FA-81AC-2CF5FE1BF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22" y="3733800"/>
            <a:ext cx="2438400" cy="243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575B0D-8218-4396-9D37-82FAA11467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824" y="1600200"/>
            <a:ext cx="3577905" cy="3577905"/>
          </a:xfrm>
          <a:prstGeom prst="rect">
            <a:avLst/>
          </a:prstGeom>
        </p:spPr>
      </p:pic>
      <p:sp>
        <p:nvSpPr>
          <p:cNvPr id="13" name="AutoShape 7">
            <a:extLst>
              <a:ext uri="{FF2B5EF4-FFF2-40B4-BE49-F238E27FC236}">
                <a16:creationId xmlns:a16="http://schemas.microsoft.com/office/drawing/2014/main" id="{29920690-23C3-465B-9A59-D3E1D0F09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212" y="723894"/>
            <a:ext cx="2674695" cy="854453"/>
          </a:xfrm>
          <a:prstGeom prst="wedgeRoundRectCallout">
            <a:avLst>
              <a:gd name="adj1" fmla="val 58697"/>
              <a:gd name="adj2" fmla="val 455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How to order them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three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chairs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060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728" y="3776851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39" y="3684495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0" y="135484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3817076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36" y="1298794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0" y="1354848"/>
            <a:ext cx="2438400" cy="2438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4BC656-901A-4BCB-8498-FBA7EFF473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2A79BE-273A-4AAA-9CA7-CFE77F3263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6375"/>
            <a:ext cx="614622" cy="6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1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248" y="3802017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38" y="1363617"/>
            <a:ext cx="24384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7C3504-E75B-45BF-8FEB-CD57C4751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526" y="1593742"/>
            <a:ext cx="2438400" cy="243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3698AA-4A6D-4721-8427-C141B84E1B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DB6B09-E815-4ED7-8564-59681194E7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2664"/>
            <a:ext cx="614622" cy="6146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512E89-7BE5-467E-AD53-F0E3AAE372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2346597"/>
            <a:ext cx="589822" cy="5898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10AE4D-1AB6-4944-B9B4-198D1B344C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2343674"/>
            <a:ext cx="614622" cy="6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47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28" y="3741289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9" y="1263228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82" y="3772462"/>
            <a:ext cx="24384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746462-4362-4DD5-A332-AC29A66136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C747DE-919F-4A26-B5C7-08C7AE64A2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6375"/>
            <a:ext cx="614622" cy="6146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93578C-1E74-45FB-A906-90A97B348C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2346597"/>
            <a:ext cx="589822" cy="5898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A6C2AF-1857-482A-9768-5E939BC6E7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2343674"/>
            <a:ext cx="614622" cy="6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01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28" y="3741289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9" y="1263228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209" y="1434415"/>
            <a:ext cx="24384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746462-4362-4DD5-A332-AC29A66136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C747DE-919F-4A26-B5C7-08C7AE64A2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6375"/>
            <a:ext cx="614622" cy="6146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593A60-36A8-46F0-8484-4A53B61DEA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128003"/>
            <a:ext cx="613286" cy="613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93578C-1E74-45FB-A906-90A97B348C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2346597"/>
            <a:ext cx="589822" cy="5898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A6C2AF-1857-482A-9768-5E939BC6E7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2343674"/>
            <a:ext cx="614622" cy="6146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CF2A1D-F60D-44F7-9959-ABD6F6CC71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58" y="3121683"/>
            <a:ext cx="614622" cy="6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5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10" y="1524000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4" y="1349907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575" y="3852442"/>
            <a:ext cx="2438400" cy="2438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15C6BC-42A1-44F9-A4AA-F63E7E849C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3962400"/>
            <a:ext cx="589822" cy="5898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352B92-0A81-4C6F-BF6B-DEC6EB6F1E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910996"/>
            <a:ext cx="613286" cy="6132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F172419-302E-4739-B370-CA7DF51960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119E538-E1CA-4AFF-BAC8-7638C2A4B6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6375"/>
            <a:ext cx="614622" cy="6146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76C5AC-8326-430D-9D6E-A7CF3503E6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128003"/>
            <a:ext cx="613286" cy="6132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90936C-831A-4898-B3C6-053B37144C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2346597"/>
            <a:ext cx="589822" cy="5898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DCA4B1-BADA-466E-95CF-BDC2A4F09CE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2343674"/>
            <a:ext cx="614622" cy="6146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BD8F51-1172-449A-8501-33EEB11AA1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58" y="3121683"/>
            <a:ext cx="614622" cy="6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9" y="1528386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64" y="3810000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23" y="3836725"/>
            <a:ext cx="2438400" cy="243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696E0A-2AAC-4B63-92B3-95271AFCDC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3962400"/>
            <a:ext cx="589822" cy="5898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A968E6-FFFF-4A7D-B9E7-B57A33BEE6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910996"/>
            <a:ext cx="613286" cy="6132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F75241-1187-411A-A62C-8BB99DBF62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A098694-2BB9-4D34-A909-E0D8D67003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6375"/>
            <a:ext cx="614622" cy="6146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EC0079-6BC0-44F4-B19A-B6DAF17747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128003"/>
            <a:ext cx="613286" cy="6132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F9C2C2-E839-4246-A38E-778A3F8E40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2346597"/>
            <a:ext cx="589822" cy="5898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78E93C-34C8-4DCB-B450-551A4F22DC6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2343674"/>
            <a:ext cx="614622" cy="6146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CC64E9A-91A1-4718-BE15-DE1E00FC2F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58" y="3121683"/>
            <a:ext cx="614622" cy="6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0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9" y="1528386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6B55AA-9E48-4832-886E-F969FD76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64" y="3810000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51" y="1493007"/>
            <a:ext cx="2438400" cy="2438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CBC6625-F595-4DC7-91BE-41F3AC45E8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90" y="4636146"/>
            <a:ext cx="614622" cy="6146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B3C23D-692E-4811-9D9C-E6E1514D1D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14" y="4659480"/>
            <a:ext cx="589822" cy="5898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696E0A-2AAC-4B63-92B3-95271AFCDC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3962400"/>
            <a:ext cx="589822" cy="5898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A968E6-FFFF-4A7D-B9E7-B57A33BEE6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910996"/>
            <a:ext cx="613286" cy="6132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F75241-1187-411A-A62C-8BB99DBF62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A098694-2BB9-4D34-A909-E0D8D67003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6375"/>
            <a:ext cx="614622" cy="6146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EC0079-6BC0-44F4-B19A-B6DAF17747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128003"/>
            <a:ext cx="613286" cy="6132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EF9C2C2-E839-4246-A38E-778A3F8E40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2346597"/>
            <a:ext cx="589822" cy="5898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78E93C-34C8-4DCB-B450-551A4F22DC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2343674"/>
            <a:ext cx="614622" cy="6146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CC64E9A-91A1-4718-BE15-DE1E00FC2F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58" y="3121683"/>
            <a:ext cx="614622" cy="6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33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C46C-9C69-4B9D-8362-518639715B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07" y="1640493"/>
            <a:ext cx="3577905" cy="35779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2758F6-605C-4DCB-8427-FACECEC9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05" y="1752600"/>
            <a:ext cx="3577905" cy="3577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D10CE-611D-4E0A-BC17-6FD64874A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29" y="1431785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EA649-4837-4C3C-9938-15C154BBA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81" y="3810000"/>
            <a:ext cx="2438400" cy="2438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032478-96F6-42A8-8255-3E235A0607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5459786"/>
            <a:ext cx="589822" cy="5898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AEBF4B-7ACC-4D71-9483-63B507FED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879" y="1472596"/>
            <a:ext cx="2438400" cy="2438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690F6FB-616B-435E-989B-A59672DC22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90" y="4636146"/>
            <a:ext cx="614622" cy="6146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62067F-2E69-4807-87A4-0F4EDE407F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14" y="4659480"/>
            <a:ext cx="589822" cy="5898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2F7EE50-28E1-4049-9F78-4F71FD5CF6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3962400"/>
            <a:ext cx="589822" cy="5898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B3E06DE-EF72-45DC-B38D-4AA2343726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910996"/>
            <a:ext cx="613286" cy="6132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A5CE2C5-C90B-4D62-919E-255C95DDD95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5423779"/>
            <a:ext cx="613286" cy="6132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574B785-3CAA-4F24-9E15-61A5438FB5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1526375"/>
            <a:ext cx="614622" cy="61462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2AA6D8-2BF6-48B5-8371-3F40900688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250" y="3128003"/>
            <a:ext cx="613286" cy="6132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947B666-3F7A-4037-A19B-D2DF0C4E23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90" y="2346597"/>
            <a:ext cx="589822" cy="5898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8DB7C8D-BF8C-4E50-A5A3-1717CB9A07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93" y="2343674"/>
            <a:ext cx="614622" cy="6146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8E92E2D-15FB-4539-B01B-3291C0B234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58" y="3121683"/>
            <a:ext cx="614622" cy="6146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6883E23-B88C-48BB-94B3-7051093284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726" y="1524000"/>
            <a:ext cx="613286" cy="6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88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443616"/>
              </p:ext>
            </p:extLst>
          </p:nvPr>
        </p:nvGraphicFramePr>
        <p:xfrm>
          <a:off x="1676919" y="31242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47A39BB-E872-4188-A7FE-288C26B2D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93524"/>
              </p:ext>
            </p:extLst>
          </p:nvPr>
        </p:nvGraphicFramePr>
        <p:xfrm>
          <a:off x="5486919" y="31242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BBD6D8D-7A98-4BE5-9748-D7EC6C3C4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922655"/>
              </p:ext>
            </p:extLst>
          </p:nvPr>
        </p:nvGraphicFramePr>
        <p:xfrm>
          <a:off x="9278584" y="31242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FAF24AB-808F-4B22-B9CF-67B227999904}"/>
              </a:ext>
            </a:extLst>
          </p:cNvPr>
          <p:cNvSpPr txBox="1"/>
          <p:nvPr/>
        </p:nvSpPr>
        <p:spPr>
          <a:xfrm>
            <a:off x="836612" y="1385840"/>
            <a:ext cx="69088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in all possible ways int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k slots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Pick</a:t>
            </a:r>
            <a:r>
              <a:rPr lang="en-GB" sz="2800" dirty="0"/>
              <a:t> each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item</a:t>
            </a:r>
            <a:r>
              <a:rPr lang="en-GB" sz="2800" dirty="0"/>
              <a:t> only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once</a:t>
            </a:r>
          </a:p>
        </p:txBody>
      </p:sp>
    </p:spTree>
    <p:extLst>
      <p:ext uri="{BB962C8B-B14F-4D97-AF65-F5344CB8AC3E}">
        <p14:creationId xmlns:p14="http://schemas.microsoft.com/office/powerpoint/2010/main" val="187079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bg-BG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D19982-47A8-44FB-A872-2FF009546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22" y="1068556"/>
            <a:ext cx="2438400" cy="2438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01EA2D-2852-41DC-85C5-251DEACE2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22" y="3733800"/>
            <a:ext cx="2438400" cy="2438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73F2C8-F5C8-4F42-9BEE-D116AC6C881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0" y="1718003"/>
            <a:ext cx="3577905" cy="35779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8F36AD-C998-46EF-8FE0-8EEDBF45F2E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66" y="1835806"/>
            <a:ext cx="3577905" cy="35779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EF35A7-76ED-4C96-8771-C10EDA4E35D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824" y="1600200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188" y="1246706"/>
            <a:ext cx="2438400" cy="2438400"/>
          </a:xfrm>
          <a:prstGeom prst="rect">
            <a:avLst/>
          </a:prstGeom>
        </p:spPr>
      </p:pic>
      <p:sp>
        <p:nvSpPr>
          <p:cNvPr id="29" name="AutoShape 7">
            <a:extLst>
              <a:ext uri="{FF2B5EF4-FFF2-40B4-BE49-F238E27FC236}">
                <a16:creationId xmlns:a16="http://schemas.microsoft.com/office/drawing/2014/main" id="{67DA15F8-56AA-40B7-8E79-505E3F4E3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212" y="723894"/>
            <a:ext cx="2674695" cy="854453"/>
          </a:xfrm>
          <a:prstGeom prst="wedgeRoundRectCallout">
            <a:avLst>
              <a:gd name="adj1" fmla="val 58697"/>
              <a:gd name="adj2" fmla="val 455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How to order them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two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chairs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74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138491"/>
              </p:ext>
            </p:extLst>
          </p:nvPr>
        </p:nvGraphicFramePr>
        <p:xfrm>
          <a:off x="1680055" y="3138183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47A39BB-E872-4188-A7FE-288C26B2D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470997"/>
              </p:ext>
            </p:extLst>
          </p:nvPr>
        </p:nvGraphicFramePr>
        <p:xfrm>
          <a:off x="5490055" y="3138183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BBD6D8D-7A98-4BE5-9748-D7EC6C3C4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446683"/>
              </p:ext>
            </p:extLst>
          </p:nvPr>
        </p:nvGraphicFramePr>
        <p:xfrm>
          <a:off x="9281720" y="3138183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AC5A5CE-F72F-4510-AA5A-96AA83A10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527262"/>
              </p:ext>
            </p:extLst>
          </p:nvPr>
        </p:nvGraphicFramePr>
        <p:xfrm>
          <a:off x="918055" y="420498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6E075D2-C33D-4DBD-8687-05C461C75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724162"/>
              </p:ext>
            </p:extLst>
          </p:nvPr>
        </p:nvGraphicFramePr>
        <p:xfrm>
          <a:off x="2652547" y="420498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4CB7DA7-E7D5-4AD4-91B6-4A583A28F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635596"/>
              </p:ext>
            </p:extLst>
          </p:nvPr>
        </p:nvGraphicFramePr>
        <p:xfrm>
          <a:off x="4822363" y="420498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CC30F70-48EA-478B-8A4D-78988CF46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179618"/>
              </p:ext>
            </p:extLst>
          </p:nvPr>
        </p:nvGraphicFramePr>
        <p:xfrm>
          <a:off x="6556855" y="420498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7D24A7F-A476-47C7-AB3C-2D71F2242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497115"/>
              </p:ext>
            </p:extLst>
          </p:nvPr>
        </p:nvGraphicFramePr>
        <p:xfrm>
          <a:off x="8519720" y="420498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893A1D0-DCC9-41B4-A443-76F21B41D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140186"/>
              </p:ext>
            </p:extLst>
          </p:nvPr>
        </p:nvGraphicFramePr>
        <p:xfrm>
          <a:off x="10254212" y="420498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68C43D-42DF-4321-8564-4F31D5E95E9A}"/>
              </a:ext>
            </a:extLst>
          </p:cNvPr>
          <p:cNvCxnSpPr>
            <a:cxnSpLocks/>
            <a:stCxn id="3" idx="2"/>
            <a:endCxn id="33" idx="0"/>
          </p:cNvCxnSpPr>
          <p:nvPr/>
        </p:nvCxnSpPr>
        <p:spPr>
          <a:xfrm flipH="1">
            <a:off x="1352755" y="3595383"/>
            <a:ext cx="868814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EBE37E-7643-435E-976C-0FF4685BB6B4}"/>
              </a:ext>
            </a:extLst>
          </p:cNvPr>
          <p:cNvCxnSpPr>
            <a:cxnSpLocks/>
            <a:stCxn id="3" idx="2"/>
            <a:endCxn id="34" idx="0"/>
          </p:cNvCxnSpPr>
          <p:nvPr/>
        </p:nvCxnSpPr>
        <p:spPr>
          <a:xfrm>
            <a:off x="2221569" y="3595383"/>
            <a:ext cx="865678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C7CB72-383B-413D-8058-C588BD774802}"/>
              </a:ext>
            </a:extLst>
          </p:cNvPr>
          <p:cNvCxnSpPr>
            <a:cxnSpLocks/>
            <a:stCxn id="31" idx="2"/>
            <a:endCxn id="10" idx="0"/>
          </p:cNvCxnSpPr>
          <p:nvPr/>
        </p:nvCxnSpPr>
        <p:spPr>
          <a:xfrm flipH="1">
            <a:off x="5257063" y="3595383"/>
            <a:ext cx="774506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D5C8BC-4FAB-44E4-8622-08205CB1B16D}"/>
              </a:ext>
            </a:extLst>
          </p:cNvPr>
          <p:cNvCxnSpPr>
            <a:cxnSpLocks/>
            <a:stCxn id="31" idx="2"/>
            <a:endCxn id="11" idx="0"/>
          </p:cNvCxnSpPr>
          <p:nvPr/>
        </p:nvCxnSpPr>
        <p:spPr>
          <a:xfrm>
            <a:off x="6031569" y="3595383"/>
            <a:ext cx="959986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AD6618-6A9C-4305-9195-ABF4FED07D96}"/>
              </a:ext>
            </a:extLst>
          </p:cNvPr>
          <p:cNvCxnSpPr>
            <a:cxnSpLocks/>
            <a:stCxn id="32" idx="2"/>
            <a:endCxn id="12" idx="0"/>
          </p:cNvCxnSpPr>
          <p:nvPr/>
        </p:nvCxnSpPr>
        <p:spPr>
          <a:xfrm flipH="1">
            <a:off x="8954420" y="3595383"/>
            <a:ext cx="868814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C1B352-7310-40E2-A079-B83C0764E129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9823234" y="3595383"/>
            <a:ext cx="865678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622DC1E-B952-44B1-B98F-293A4752042A}"/>
              </a:ext>
            </a:extLst>
          </p:cNvPr>
          <p:cNvSpPr txBox="1"/>
          <p:nvPr/>
        </p:nvSpPr>
        <p:spPr>
          <a:xfrm>
            <a:off x="836612" y="1385840"/>
            <a:ext cx="69088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in all possible ways int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k slots</a:t>
            </a:r>
          </a:p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Pick</a:t>
            </a:r>
            <a:r>
              <a:rPr lang="en-GB" sz="2800" dirty="0"/>
              <a:t> each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item</a:t>
            </a:r>
            <a:r>
              <a:rPr lang="en-GB" sz="2800" dirty="0"/>
              <a:t> only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once</a:t>
            </a:r>
          </a:p>
        </p:txBody>
      </p:sp>
    </p:spTree>
    <p:extLst>
      <p:ext uri="{BB962C8B-B14F-4D97-AF65-F5344CB8AC3E}">
        <p14:creationId xmlns:p14="http://schemas.microsoft.com/office/powerpoint/2010/main" val="2549803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Generates all possible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variations of k</a:t>
            </a:r>
            <a:r>
              <a:rPr lang="en-GB" dirty="0"/>
              <a:t> from a set of elements</a:t>
            </a:r>
          </a:p>
          <a:p>
            <a:r>
              <a:rPr lang="en-GB" sz="3200" dirty="0"/>
              <a:t>You can </a:t>
            </a:r>
            <a:r>
              <a:rPr lang="en-GB" sz="3200" b="1" dirty="0">
                <a:solidFill>
                  <a:schemeClr val="tx2">
                    <a:lumMod val="75000"/>
                  </a:schemeClr>
                </a:solidFill>
              </a:rPr>
              <a:t>pick </a:t>
            </a:r>
            <a:r>
              <a:rPr lang="en-GB" sz="3200" dirty="0"/>
              <a:t>an </a:t>
            </a:r>
            <a:r>
              <a:rPr lang="en-GB" sz="3200" b="1" dirty="0">
                <a:solidFill>
                  <a:schemeClr val="tx2">
                    <a:lumMod val="75000"/>
                  </a:schemeClr>
                </a:solidFill>
              </a:rPr>
              <a:t>item once</a:t>
            </a:r>
            <a:endParaRPr lang="en-GB" sz="28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Generate Variations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6B9F1E-996E-45F6-96C3-CF540D3E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812" y="3084650"/>
            <a:ext cx="27432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A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A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B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C046CE18-58F5-489F-93F6-F7A02183CE82}"/>
              </a:ext>
            </a:extLst>
          </p:cNvPr>
          <p:cNvSpPr txBox="1">
            <a:spLocks/>
          </p:cNvSpPr>
          <p:nvPr/>
        </p:nvSpPr>
        <p:spPr>
          <a:xfrm>
            <a:off x="1346214" y="3236151"/>
            <a:ext cx="12192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dirty="0"/>
              <a:t>A B C</a:t>
            </a:r>
          </a:p>
          <a:p>
            <a:r>
              <a:rPr lang="pt-BR" dirty="0"/>
              <a:t>2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ED22964-D8D4-45EB-8A94-CE9ADD0C9FFC}"/>
              </a:ext>
            </a:extLst>
          </p:cNvPr>
          <p:cNvSpPr/>
          <p:nvPr/>
        </p:nvSpPr>
        <p:spPr>
          <a:xfrm>
            <a:off x="2883368" y="3288419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9AA3F2-7B06-45DB-80AF-D699874F8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3352800"/>
            <a:ext cx="3706902" cy="7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61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 txBox="1">
            <a:spLocks/>
          </p:cNvSpPr>
          <p:nvPr/>
        </p:nvSpPr>
        <p:spPr>
          <a:xfrm>
            <a:off x="531812" y="1143000"/>
            <a:ext cx="11125200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/>
              <a:t>public static void Gen(int index)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if (index &gt;= k)</a:t>
            </a:r>
          </a:p>
          <a:p>
            <a:r>
              <a:rPr lang="en-US" noProof="1"/>
              <a:t>    Console.WriteLine(string.Join(" ", vari));</a:t>
            </a:r>
          </a:p>
          <a:p>
            <a:r>
              <a:rPr lang="en-US" noProof="1"/>
              <a:t>  else</a:t>
            </a:r>
          </a:p>
          <a:p>
            <a:r>
              <a:rPr lang="en-US" noProof="1"/>
              <a:t>    for (int i = 0; i &lt; elements.Length; i++)</a:t>
            </a:r>
          </a:p>
          <a:p>
            <a:r>
              <a:rPr lang="en-US" noProof="1"/>
              <a:t>      if (!used[i])</a:t>
            </a:r>
          </a:p>
          <a:p>
            <a:r>
              <a:rPr lang="en-US" noProof="1"/>
              <a:t>      {</a:t>
            </a:r>
          </a:p>
          <a:p>
            <a:r>
              <a:rPr lang="en-US" noProof="1"/>
              <a:t>        used[i] = true;</a:t>
            </a:r>
          </a:p>
          <a:p>
            <a:r>
              <a:rPr lang="en-US" noProof="1"/>
              <a:t>        vari[index] = elements[i];</a:t>
            </a:r>
          </a:p>
          <a:p>
            <a:r>
              <a:rPr lang="en-US" noProof="1"/>
              <a:t>        Gen(index + 1);</a:t>
            </a:r>
          </a:p>
          <a:p>
            <a:r>
              <a:rPr lang="en-US" noProof="1"/>
              <a:t>        used[i] = false;</a:t>
            </a:r>
          </a:p>
          <a:p>
            <a:r>
              <a:rPr lang="en-US" noProof="1"/>
              <a:t>    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Generating Variations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6551612" y="4694500"/>
            <a:ext cx="5105400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= new int[n];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 = new int[k]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= new bool[n];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Permute(0);</a:t>
            </a:r>
          </a:p>
        </p:txBody>
      </p:sp>
    </p:spTree>
    <p:extLst>
      <p:ext uri="{BB962C8B-B14F-4D97-AF65-F5344CB8AC3E}">
        <p14:creationId xmlns:p14="http://schemas.microsoft.com/office/powerpoint/2010/main" val="2154929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Count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427111"/>
              </p:ext>
            </p:extLst>
          </p:nvPr>
        </p:nvGraphicFramePr>
        <p:xfrm>
          <a:off x="4747156" y="2743200"/>
          <a:ext cx="188065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16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1396527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C3FF70-C273-4FBF-BF86-05AB78EDE5FE}"/>
              </a:ext>
            </a:extLst>
          </p:cNvPr>
          <p:cNvSpPr txBox="1"/>
          <p:nvPr/>
        </p:nvSpPr>
        <p:spPr>
          <a:xfrm>
            <a:off x="836612" y="1385840"/>
            <a:ext cx="72571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two</a:t>
            </a:r>
            <a:r>
              <a:rPr lang="en-GB" sz="2800" dirty="0"/>
              <a:t> 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GB" sz="2800" dirty="0"/>
              <a:t> in all possible ways</a:t>
            </a:r>
          </a:p>
          <a:p>
            <a:r>
              <a:rPr lang="en-GB" sz="2800" dirty="0"/>
              <a:t>How many ways are there?</a:t>
            </a:r>
          </a:p>
        </p:txBody>
      </p:sp>
      <p:sp>
        <p:nvSpPr>
          <p:cNvPr id="39" name="AutoShape 7">
            <a:extLst>
              <a:ext uri="{FF2B5EF4-FFF2-40B4-BE49-F238E27FC236}">
                <a16:creationId xmlns:a16="http://schemas.microsoft.com/office/drawing/2014/main" id="{600E06F8-FAD7-414E-AE26-871DBC4AE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2212" y="4648200"/>
            <a:ext cx="2830997" cy="427226"/>
          </a:xfrm>
          <a:prstGeom prst="wedgeRoundRectCallout">
            <a:avLst>
              <a:gd name="adj1" fmla="val -57014"/>
              <a:gd name="adj2" fmla="val -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12 different ways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/>
              <p:nvPr/>
            </p:nvSpPr>
            <p:spPr>
              <a:xfrm>
                <a:off x="4570412" y="4343400"/>
                <a:ext cx="3448876" cy="1200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bg-BG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)!</m:t>
                        </m:r>
                      </m:den>
                    </m:f>
                  </m:oMath>
                </a14:m>
                <a:r>
                  <a:rPr lang="en-GB" sz="4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den>
                    </m:f>
                  </m:oMath>
                </a14:m>
                <a:endParaRPr lang="bg-BG" sz="4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412" y="4343400"/>
                <a:ext cx="3448876" cy="1200629"/>
              </a:xfrm>
              <a:prstGeom prst="rect">
                <a:avLst/>
              </a:prstGeom>
              <a:blipFill>
                <a:blip r:embed="rId2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608370-F775-4A20-9703-2CC29A781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045195"/>
              </p:ext>
            </p:extLst>
          </p:nvPr>
        </p:nvGraphicFramePr>
        <p:xfrm>
          <a:off x="5163784" y="3603653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85E62DA-370A-4A6B-A9D6-7E59410DBEE1}"/>
              </a:ext>
            </a:extLst>
          </p:cNvPr>
          <p:cNvSpPr txBox="1"/>
          <p:nvPr/>
        </p:nvSpPr>
        <p:spPr>
          <a:xfrm>
            <a:off x="5252369" y="35706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A1808-111E-42F0-92D1-B2A5EF991C43}"/>
              </a:ext>
            </a:extLst>
          </p:cNvPr>
          <p:cNvSpPr txBox="1"/>
          <p:nvPr/>
        </p:nvSpPr>
        <p:spPr>
          <a:xfrm>
            <a:off x="5784315" y="35706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79799469-6A39-4DF1-850A-B04CD422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692" y="3661184"/>
            <a:ext cx="1600200" cy="427226"/>
          </a:xfrm>
          <a:prstGeom prst="wedgeRoundRectCallout">
            <a:avLst>
              <a:gd name="adj1" fmla="val -60631"/>
              <a:gd name="adj2" fmla="val -31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Multiply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87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1" grpId="0"/>
      <p:bldP spid="5" grpId="0"/>
      <p:bldP spid="10" grpId="0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with Repetitions</a:t>
            </a:r>
            <a:endParaRPr lang="bg-BG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5E2ABE-20ED-47C8-B6D3-8662F2C558D1}"/>
              </a:ext>
            </a:extLst>
          </p:cNvPr>
          <p:cNvSpPr txBox="1"/>
          <p:nvPr/>
        </p:nvSpPr>
        <p:spPr>
          <a:xfrm>
            <a:off x="836612" y="1385840"/>
            <a:ext cx="70944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in all possible ways into k slots</a:t>
            </a:r>
          </a:p>
          <a:p>
            <a:r>
              <a:rPr lang="en-GB" sz="2800" dirty="0"/>
              <a:t>You can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pick</a:t>
            </a:r>
            <a:r>
              <a:rPr lang="en-GB" sz="2800" dirty="0"/>
              <a:t> an item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times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A7B40FC-2BB9-4A63-9D14-7899A7D02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805588"/>
              </p:ext>
            </p:extLst>
          </p:nvPr>
        </p:nvGraphicFramePr>
        <p:xfrm>
          <a:off x="1674812" y="32004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7EEF647-93C0-47E1-B526-29306FB07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886151"/>
              </p:ext>
            </p:extLst>
          </p:nvPr>
        </p:nvGraphicFramePr>
        <p:xfrm>
          <a:off x="5484812" y="32004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1B1E81D-8A7C-4AF4-98AE-9B20DC143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57282"/>
              </p:ext>
            </p:extLst>
          </p:nvPr>
        </p:nvGraphicFramePr>
        <p:xfrm>
          <a:off x="9276477" y="32004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9BBB96B-B395-4399-9897-DB88037F8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169584"/>
              </p:ext>
            </p:extLst>
          </p:nvPr>
        </p:nvGraphicFramePr>
        <p:xfrm>
          <a:off x="912812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137A01C-570C-467E-B56A-AE20ADFE5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420878"/>
              </p:ext>
            </p:extLst>
          </p:nvPr>
        </p:nvGraphicFramePr>
        <p:xfrm>
          <a:off x="2647304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AD70737-358E-459A-85BD-949A01AE9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587915"/>
              </p:ext>
            </p:extLst>
          </p:nvPr>
        </p:nvGraphicFramePr>
        <p:xfrm>
          <a:off x="4817120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8512C27-DD2D-42BF-8D7D-3FF7AECC4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307505"/>
              </p:ext>
            </p:extLst>
          </p:nvPr>
        </p:nvGraphicFramePr>
        <p:xfrm>
          <a:off x="6551612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BC8272A-DD23-4F8C-AEB5-6931E8FC1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069612"/>
              </p:ext>
            </p:extLst>
          </p:nvPr>
        </p:nvGraphicFramePr>
        <p:xfrm>
          <a:off x="8514477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6C9E4EA0-B71F-4222-A74B-754FE15A2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446804"/>
              </p:ext>
            </p:extLst>
          </p:nvPr>
        </p:nvGraphicFramePr>
        <p:xfrm>
          <a:off x="10248969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31D3AB-6591-458E-9349-25B1C32FFC7A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 flipH="1">
            <a:off x="1347512" y="3657600"/>
            <a:ext cx="868814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9D36A0-17D2-4CC2-BDC4-126E2839B0A3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>
            <a:off x="2216326" y="3657600"/>
            <a:ext cx="865678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E0C5944-2585-440A-97BC-2C1984FD4041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flipH="1">
            <a:off x="5251820" y="3657600"/>
            <a:ext cx="774506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D51E5B6-FE9B-4F15-A38C-6B5EEF12972C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>
            <a:off x="6026326" y="3657600"/>
            <a:ext cx="959986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1414DC3-32BC-419E-A39A-0F79ED870D98}"/>
              </a:ext>
            </a:extLst>
          </p:cNvPr>
          <p:cNvCxnSpPr>
            <a:cxnSpLocks/>
            <a:stCxn id="23" idx="2"/>
            <a:endCxn id="37" idx="0"/>
          </p:cNvCxnSpPr>
          <p:nvPr/>
        </p:nvCxnSpPr>
        <p:spPr>
          <a:xfrm flipH="1">
            <a:off x="8949177" y="3657600"/>
            <a:ext cx="868814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CF0622-BFA3-43CF-A47D-DFAA184CC78C}"/>
              </a:ext>
            </a:extLst>
          </p:cNvPr>
          <p:cNvCxnSpPr>
            <a:cxnSpLocks/>
            <a:stCxn id="23" idx="2"/>
            <a:endCxn id="38" idx="0"/>
          </p:cNvCxnSpPr>
          <p:nvPr/>
        </p:nvCxnSpPr>
        <p:spPr>
          <a:xfrm>
            <a:off x="9817991" y="3657600"/>
            <a:ext cx="865678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0161CE63-558C-40D2-9F04-470CD5E42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089911"/>
              </p:ext>
            </p:extLst>
          </p:nvPr>
        </p:nvGraphicFramePr>
        <p:xfrm>
          <a:off x="1772214" y="501096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7B9DC5A-6F8E-497A-9CC4-14527C881A14}"/>
              </a:ext>
            </a:extLst>
          </p:cNvPr>
          <p:cNvCxnSpPr>
            <a:cxnSpLocks/>
            <a:stCxn id="20" idx="2"/>
            <a:endCxn id="45" idx="0"/>
          </p:cNvCxnSpPr>
          <p:nvPr/>
        </p:nvCxnSpPr>
        <p:spPr>
          <a:xfrm flipH="1">
            <a:off x="2206914" y="3657600"/>
            <a:ext cx="9412" cy="13533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7783CCE4-8024-4973-B439-C4D666668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388395"/>
              </p:ext>
            </p:extLst>
          </p:nvPr>
        </p:nvGraphicFramePr>
        <p:xfrm>
          <a:off x="5578191" y="501096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836C69-D19B-4BDC-93CE-9A10C4720DD6}"/>
              </a:ext>
            </a:extLst>
          </p:cNvPr>
          <p:cNvCxnSpPr>
            <a:cxnSpLocks/>
            <a:stCxn id="21" idx="2"/>
            <a:endCxn id="47" idx="0"/>
          </p:cNvCxnSpPr>
          <p:nvPr/>
        </p:nvCxnSpPr>
        <p:spPr>
          <a:xfrm flipH="1">
            <a:off x="6012891" y="3657600"/>
            <a:ext cx="13435" cy="13533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50CC3B84-4901-4872-AC72-5692628EA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867767"/>
              </p:ext>
            </p:extLst>
          </p:nvPr>
        </p:nvGraphicFramePr>
        <p:xfrm>
          <a:off x="9378770" y="501096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8087CAE-A724-480C-8C1E-289AC930816D}"/>
              </a:ext>
            </a:extLst>
          </p:cNvPr>
          <p:cNvCxnSpPr>
            <a:cxnSpLocks/>
            <a:stCxn id="23" idx="2"/>
            <a:endCxn id="49" idx="0"/>
          </p:cNvCxnSpPr>
          <p:nvPr/>
        </p:nvCxnSpPr>
        <p:spPr>
          <a:xfrm flipH="1">
            <a:off x="9813470" y="3657600"/>
            <a:ext cx="4521" cy="13533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590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Generates all possible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variations</a:t>
            </a:r>
            <a:r>
              <a:rPr lang="en-GB" dirty="0"/>
              <a:t> of a given elements</a:t>
            </a:r>
          </a:p>
          <a:p>
            <a:pPr lvl="1"/>
            <a:r>
              <a:rPr lang="en-GB" dirty="0"/>
              <a:t>You can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pick</a:t>
            </a:r>
            <a:r>
              <a:rPr lang="en-GB" dirty="0"/>
              <a:t> an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item multiple times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Generate Variations with Reps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6B9F1E-996E-45F6-96C3-CF540D3E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812" y="2930328"/>
            <a:ext cx="27432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A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A</a:t>
            </a:r>
            <a:b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A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B</a:t>
            </a:r>
            <a:b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C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C046CE18-58F5-489F-93F6-F7A02183CE82}"/>
              </a:ext>
            </a:extLst>
          </p:cNvPr>
          <p:cNvSpPr txBox="1">
            <a:spLocks/>
          </p:cNvSpPr>
          <p:nvPr/>
        </p:nvSpPr>
        <p:spPr>
          <a:xfrm>
            <a:off x="1346214" y="3081829"/>
            <a:ext cx="12192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dirty="0"/>
              <a:t>A B C</a:t>
            </a:r>
          </a:p>
          <a:p>
            <a:r>
              <a:rPr lang="pt-BR" dirty="0"/>
              <a:t>2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ED22964-D8D4-45EB-8A94-CE9ADD0C9FFC}"/>
              </a:ext>
            </a:extLst>
          </p:cNvPr>
          <p:cNvSpPr/>
          <p:nvPr/>
        </p:nvSpPr>
        <p:spPr>
          <a:xfrm>
            <a:off x="2883368" y="3134097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6B2493-5324-4507-9522-D22B6672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212" y="5027275"/>
            <a:ext cx="4568433" cy="103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22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 txBox="1">
            <a:spLocks/>
          </p:cNvSpPr>
          <p:nvPr/>
        </p:nvSpPr>
        <p:spPr>
          <a:xfrm>
            <a:off x="531812" y="1524000"/>
            <a:ext cx="11125200" cy="45046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/>
              <a:t>public static void Gen(int index)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if (index &gt;= k)</a:t>
            </a:r>
          </a:p>
          <a:p>
            <a:r>
              <a:rPr lang="en-US" noProof="1"/>
              <a:t>    Console.WriteLine(string.Join(" ", variation));</a:t>
            </a:r>
          </a:p>
          <a:p>
            <a:r>
              <a:rPr lang="en-US" noProof="1"/>
              <a:t>  else</a:t>
            </a:r>
          </a:p>
          <a:p>
            <a:r>
              <a:rPr lang="en-US" noProof="1"/>
              <a:t>  {</a:t>
            </a:r>
          </a:p>
          <a:p>
            <a:r>
              <a:rPr lang="en-US" noProof="1"/>
              <a:t>    for (int i = 0; i &lt; n; i++)</a:t>
            </a:r>
          </a:p>
          <a:p>
            <a:r>
              <a:rPr lang="en-US" noProof="1"/>
              <a:t>    {</a:t>
            </a:r>
          </a:p>
          <a:p>
            <a:r>
              <a:rPr lang="en-US" noProof="1"/>
              <a:t>      variation[index] = elements[i];</a:t>
            </a:r>
          </a:p>
          <a:p>
            <a:r>
              <a:rPr lang="en-US" noProof="1"/>
              <a:t>      Gen(index + 1);</a:t>
            </a:r>
          </a:p>
          <a:p>
            <a:r>
              <a:rPr lang="en-US" noProof="1"/>
              <a:t>  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Generating Permutations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7389812" y="4706075"/>
            <a:ext cx="4267200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= new int[n];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variation = new int[k]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Permute(0);</a:t>
            </a:r>
          </a:p>
        </p:txBody>
      </p:sp>
    </p:spTree>
    <p:extLst>
      <p:ext uri="{BB962C8B-B14F-4D97-AF65-F5344CB8AC3E}">
        <p14:creationId xmlns:p14="http://schemas.microsoft.com/office/powerpoint/2010/main" val="2471869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Variations with Reps: Iterative Algorithm</a:t>
            </a:r>
          </a:p>
        </p:txBody>
      </p:sp>
      <p:graphicFrame>
        <p:nvGraphicFramePr>
          <p:cNvPr id="6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588340"/>
              </p:ext>
            </p:extLst>
          </p:nvPr>
        </p:nvGraphicFramePr>
        <p:xfrm>
          <a:off x="3579812" y="2820726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1" name="Straight Arrow Connector 70"/>
          <p:cNvCxnSpPr>
            <a:cxnSpLocks/>
          </p:cNvCxnSpPr>
          <p:nvPr/>
        </p:nvCxnSpPr>
        <p:spPr>
          <a:xfrm>
            <a:off x="4207502" y="3424530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ontent Placeholder 15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Generating the variations for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= 3 and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 = 2</a:t>
            </a:r>
          </a:p>
        </p:txBody>
      </p:sp>
      <p:graphicFrame>
        <p:nvGraphicFramePr>
          <p:cNvPr id="64" name="Group 3">
            <a:extLst>
              <a:ext uri="{FF2B5EF4-FFF2-40B4-BE49-F238E27FC236}">
                <a16:creationId xmlns:a16="http://schemas.microsoft.com/office/drawing/2014/main" id="{DD8C935B-8BD7-4045-A76E-606E52685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373515"/>
              </p:ext>
            </p:extLst>
          </p:nvPr>
        </p:nvGraphicFramePr>
        <p:xfrm>
          <a:off x="3579812" y="3925698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5" name="Group 3">
            <a:extLst>
              <a:ext uri="{FF2B5EF4-FFF2-40B4-BE49-F238E27FC236}">
                <a16:creationId xmlns:a16="http://schemas.microsoft.com/office/drawing/2014/main" id="{719AA1CC-6629-413E-A93F-2C3ECD61C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126503"/>
              </p:ext>
            </p:extLst>
          </p:nvPr>
        </p:nvGraphicFramePr>
        <p:xfrm>
          <a:off x="3579812" y="5018131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6DCE06F-9233-4A27-ABFF-B4B1BA5F1DB8}"/>
              </a:ext>
            </a:extLst>
          </p:cNvPr>
          <p:cNvCxnSpPr>
            <a:cxnSpLocks/>
          </p:cNvCxnSpPr>
          <p:nvPr/>
        </p:nvCxnSpPr>
        <p:spPr>
          <a:xfrm>
            <a:off x="4207502" y="4549246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Group 3">
            <a:extLst>
              <a:ext uri="{FF2B5EF4-FFF2-40B4-BE49-F238E27FC236}">
                <a16:creationId xmlns:a16="http://schemas.microsoft.com/office/drawing/2014/main" id="{F77CA698-C682-40D2-A950-828437C50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601064"/>
              </p:ext>
            </p:extLst>
          </p:nvPr>
        </p:nvGraphicFramePr>
        <p:xfrm>
          <a:off x="5472218" y="2811582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DE1F697-7DF6-463B-A899-088460F16933}"/>
              </a:ext>
            </a:extLst>
          </p:cNvPr>
          <p:cNvCxnSpPr>
            <a:cxnSpLocks/>
          </p:cNvCxnSpPr>
          <p:nvPr/>
        </p:nvCxnSpPr>
        <p:spPr>
          <a:xfrm>
            <a:off x="6099908" y="2342697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Group 3">
            <a:extLst>
              <a:ext uri="{FF2B5EF4-FFF2-40B4-BE49-F238E27FC236}">
                <a16:creationId xmlns:a16="http://schemas.microsoft.com/office/drawing/2014/main" id="{B6C0490D-20C7-4D5E-B601-27BAD920A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68209"/>
              </p:ext>
            </p:extLst>
          </p:nvPr>
        </p:nvGraphicFramePr>
        <p:xfrm>
          <a:off x="5472218" y="3925698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002200B-A964-4A14-A8B4-C4676EB77C93}"/>
              </a:ext>
            </a:extLst>
          </p:cNvPr>
          <p:cNvCxnSpPr>
            <a:cxnSpLocks/>
          </p:cNvCxnSpPr>
          <p:nvPr/>
        </p:nvCxnSpPr>
        <p:spPr>
          <a:xfrm>
            <a:off x="6099908" y="3456813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Group 3">
            <a:extLst>
              <a:ext uri="{FF2B5EF4-FFF2-40B4-BE49-F238E27FC236}">
                <a16:creationId xmlns:a16="http://schemas.microsoft.com/office/drawing/2014/main" id="{0AA2F6E0-DDEC-4780-8616-F8BBE6CB7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861194"/>
              </p:ext>
            </p:extLst>
          </p:nvPr>
        </p:nvGraphicFramePr>
        <p:xfrm>
          <a:off x="5472218" y="5014283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5F9ED27-11F4-45CB-9BDA-12C4494BD83F}"/>
              </a:ext>
            </a:extLst>
          </p:cNvPr>
          <p:cNvCxnSpPr>
            <a:cxnSpLocks/>
          </p:cNvCxnSpPr>
          <p:nvPr/>
        </p:nvCxnSpPr>
        <p:spPr>
          <a:xfrm>
            <a:off x="6099908" y="4545398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Group 3">
            <a:extLst>
              <a:ext uri="{FF2B5EF4-FFF2-40B4-BE49-F238E27FC236}">
                <a16:creationId xmlns:a16="http://schemas.microsoft.com/office/drawing/2014/main" id="{BB9F9361-4026-461D-AFFA-EF2F1B769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57084"/>
              </p:ext>
            </p:extLst>
          </p:nvPr>
        </p:nvGraphicFramePr>
        <p:xfrm>
          <a:off x="7530047" y="2811582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D2E5AFC-FE7D-45F7-8AEC-9AE171B2D036}"/>
              </a:ext>
            </a:extLst>
          </p:cNvPr>
          <p:cNvCxnSpPr>
            <a:cxnSpLocks/>
          </p:cNvCxnSpPr>
          <p:nvPr/>
        </p:nvCxnSpPr>
        <p:spPr>
          <a:xfrm>
            <a:off x="8157737" y="2342697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Group 3">
            <a:extLst>
              <a:ext uri="{FF2B5EF4-FFF2-40B4-BE49-F238E27FC236}">
                <a16:creationId xmlns:a16="http://schemas.microsoft.com/office/drawing/2014/main" id="{AFA9C995-FBEA-4917-93E0-38ACFC38D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66754"/>
              </p:ext>
            </p:extLst>
          </p:nvPr>
        </p:nvGraphicFramePr>
        <p:xfrm>
          <a:off x="7530047" y="3925698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CE8BD13-20FC-458E-BDC8-8E948AAB9D61}"/>
              </a:ext>
            </a:extLst>
          </p:cNvPr>
          <p:cNvCxnSpPr>
            <a:cxnSpLocks/>
          </p:cNvCxnSpPr>
          <p:nvPr/>
        </p:nvCxnSpPr>
        <p:spPr>
          <a:xfrm>
            <a:off x="8157737" y="3456813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Group 3">
            <a:extLst>
              <a:ext uri="{FF2B5EF4-FFF2-40B4-BE49-F238E27FC236}">
                <a16:creationId xmlns:a16="http://schemas.microsoft.com/office/drawing/2014/main" id="{DA930CEB-2A1B-4AE4-A879-3104F1058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824383"/>
              </p:ext>
            </p:extLst>
          </p:nvPr>
        </p:nvGraphicFramePr>
        <p:xfrm>
          <a:off x="7530047" y="5014283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A890504-C7FA-447E-A518-4D964F50DD90}"/>
              </a:ext>
            </a:extLst>
          </p:cNvPr>
          <p:cNvCxnSpPr>
            <a:cxnSpLocks/>
          </p:cNvCxnSpPr>
          <p:nvPr/>
        </p:nvCxnSpPr>
        <p:spPr>
          <a:xfrm>
            <a:off x="8157737" y="4545398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3596B3C-2604-456D-9F74-3DF4794E1BB7}"/>
              </a:ext>
            </a:extLst>
          </p:cNvPr>
          <p:cNvCxnSpPr>
            <a:cxnSpLocks/>
          </p:cNvCxnSpPr>
          <p:nvPr/>
        </p:nvCxnSpPr>
        <p:spPr>
          <a:xfrm>
            <a:off x="5700818" y="2342697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67EE093-64D6-4467-B99D-B3ADF3B2D9C1}"/>
              </a:ext>
            </a:extLst>
          </p:cNvPr>
          <p:cNvCxnSpPr>
            <a:cxnSpLocks/>
          </p:cNvCxnSpPr>
          <p:nvPr/>
        </p:nvCxnSpPr>
        <p:spPr>
          <a:xfrm>
            <a:off x="7758218" y="2342697"/>
            <a:ext cx="0" cy="345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4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7"/>
          <p:cNvSpPr txBox="1">
            <a:spLocks/>
          </p:cNvSpPr>
          <p:nvPr/>
        </p:nvSpPr>
        <p:spPr>
          <a:xfrm>
            <a:off x="622290" y="1266372"/>
            <a:ext cx="10898663" cy="50598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noProof="1"/>
              <a:t>while (true)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Print(arr);</a:t>
            </a:r>
          </a:p>
          <a:p>
            <a:r>
              <a:rPr lang="en-US" noProof="1"/>
              <a:t>  int index = k - 1;</a:t>
            </a:r>
          </a:p>
          <a:p>
            <a:r>
              <a:rPr lang="en-US" noProof="1"/>
              <a:t>  while (index &gt;= 0 &amp;&amp; arr[index] == n-1)</a:t>
            </a:r>
          </a:p>
          <a:p>
            <a:r>
              <a:rPr lang="en-US" noProof="1"/>
              <a:t>    index--;</a:t>
            </a:r>
          </a:p>
          <a:p>
            <a:r>
              <a:rPr lang="en-US" noProof="1"/>
              <a:t>  if (index &lt; 0)</a:t>
            </a:r>
          </a:p>
          <a:p>
            <a:r>
              <a:rPr lang="en-US" noProof="1"/>
              <a:t>    break;</a:t>
            </a:r>
          </a:p>
          <a:p>
            <a:r>
              <a:rPr lang="en-US" noProof="1"/>
              <a:t>  arr[index]++;</a:t>
            </a:r>
          </a:p>
          <a:p>
            <a:r>
              <a:rPr lang="en-US" noProof="1"/>
              <a:t>  for (int i = index + 1; i &lt; k; i++)</a:t>
            </a:r>
          </a:p>
          <a:p>
            <a:r>
              <a:rPr lang="en-US" noProof="1"/>
              <a:t>    arr[i] = 0;</a:t>
            </a:r>
          </a:p>
          <a:p>
            <a:r>
              <a:rPr lang="en-US" noProof="1"/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Variations with Reps: Iterative Algorithm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8" name="Text Placeholder 7"/>
          <p:cNvSpPr txBox="1">
            <a:spLocks/>
          </p:cNvSpPr>
          <p:nvPr/>
        </p:nvSpPr>
        <p:spPr>
          <a:xfrm>
            <a:off x="7085011" y="1266372"/>
            <a:ext cx="4435941" cy="15019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noProof="1">
                <a:solidFill>
                  <a:schemeClr val="tx2"/>
                </a:solidFill>
              </a:rPr>
              <a:t>int n = 5;</a:t>
            </a:r>
          </a:p>
          <a:p>
            <a:r>
              <a:rPr lang="en-US" sz="2400" b="1" noProof="1">
                <a:solidFill>
                  <a:schemeClr val="tx2"/>
                </a:solidFill>
              </a:rPr>
              <a:t>int k = 3;</a:t>
            </a:r>
          </a:p>
          <a:p>
            <a:r>
              <a:rPr lang="en-US" sz="2400" b="1" noProof="1">
                <a:solidFill>
                  <a:schemeClr val="tx2"/>
                </a:solidFill>
              </a:rPr>
              <a:t>int[] arr = new int[k];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9523412" y="3925562"/>
            <a:ext cx="1997540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(0, 0, 0)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(0, 0, 1)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…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(4, 4, 2)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(4, 4, 3)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(4, 4, 4)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7263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Count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/>
        </p:nvGraphicFramePr>
        <p:xfrm>
          <a:off x="4747156" y="2743200"/>
          <a:ext cx="188065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16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1396527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C3FF70-C273-4FBF-BF86-05AB78EDE5FE}"/>
              </a:ext>
            </a:extLst>
          </p:cNvPr>
          <p:cNvSpPr txBox="1"/>
          <p:nvPr/>
        </p:nvSpPr>
        <p:spPr>
          <a:xfrm>
            <a:off x="836612" y="1385840"/>
            <a:ext cx="72571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Order two</a:t>
            </a:r>
            <a:r>
              <a:rPr lang="en-GB" sz="2800" dirty="0"/>
              <a:t> 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GB" sz="2800" dirty="0"/>
              <a:t> in all possible ways</a:t>
            </a:r>
          </a:p>
          <a:p>
            <a:r>
              <a:rPr lang="en-GB" sz="2800" dirty="0"/>
              <a:t>How many ways are there?</a:t>
            </a:r>
          </a:p>
        </p:txBody>
      </p:sp>
      <p:sp>
        <p:nvSpPr>
          <p:cNvPr id="39" name="AutoShape 7">
            <a:extLst>
              <a:ext uri="{FF2B5EF4-FFF2-40B4-BE49-F238E27FC236}">
                <a16:creationId xmlns:a16="http://schemas.microsoft.com/office/drawing/2014/main" id="{600E06F8-FAD7-414E-AE26-871DBC4AE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4495800"/>
            <a:ext cx="2830997" cy="427226"/>
          </a:xfrm>
          <a:prstGeom prst="wedgeRoundRectCallout">
            <a:avLst>
              <a:gd name="adj1" fmla="val -57014"/>
              <a:gd name="adj2" fmla="val -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16 different ways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/>
              <p:nvPr/>
            </p:nvSpPr>
            <p:spPr>
              <a:xfrm>
                <a:off x="4875212" y="4343400"/>
                <a:ext cx="190500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4400" baseline="30000" dirty="0"/>
                  <a:t>k</a:t>
                </a:r>
                <a:r>
                  <a:rPr lang="en-GB" sz="4400" dirty="0"/>
                  <a:t> = </a:t>
                </a:r>
                <a14:m>
                  <m:oMath xmlns:m="http://schemas.openxmlformats.org/officeDocument/2006/math">
                    <m:r>
                      <a:rPr lang="en-GB" sz="4400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sz="440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bg-BG" sz="4400" baseline="30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212" y="4343400"/>
                <a:ext cx="1905000" cy="769441"/>
              </a:xfrm>
              <a:prstGeom prst="rect">
                <a:avLst/>
              </a:prstGeom>
              <a:blipFill>
                <a:blip r:embed="rId2"/>
                <a:stretch>
                  <a:fillRect t="-16667" b="-36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608370-F775-4A20-9703-2CC29A781BEF}"/>
              </a:ext>
            </a:extLst>
          </p:cNvPr>
          <p:cNvGraphicFramePr>
            <a:graphicFrameLocks noGrp="1"/>
          </p:cNvGraphicFramePr>
          <p:nvPr/>
        </p:nvGraphicFramePr>
        <p:xfrm>
          <a:off x="5163784" y="3603653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85E62DA-370A-4A6B-A9D6-7E59410DBEE1}"/>
              </a:ext>
            </a:extLst>
          </p:cNvPr>
          <p:cNvSpPr txBox="1"/>
          <p:nvPr/>
        </p:nvSpPr>
        <p:spPr>
          <a:xfrm>
            <a:off x="5252369" y="35706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A1808-111E-42F0-92D1-B2A5EF991C43}"/>
              </a:ext>
            </a:extLst>
          </p:cNvPr>
          <p:cNvSpPr txBox="1"/>
          <p:nvPr/>
        </p:nvSpPr>
        <p:spPr>
          <a:xfrm>
            <a:off x="5784315" y="35706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4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79799469-6A39-4DF1-850A-B04CD422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692" y="3661184"/>
            <a:ext cx="1600200" cy="427226"/>
          </a:xfrm>
          <a:prstGeom prst="wedgeRoundRectCallout">
            <a:avLst>
              <a:gd name="adj1" fmla="val -60631"/>
              <a:gd name="adj2" fmla="val -31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Multiply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1" grpId="0"/>
      <p:bldP spid="5" grpId="0"/>
      <p:bldP spid="10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bg-B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201EA2D-2852-41DC-85C5-251DEACE2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22" y="3733800"/>
            <a:ext cx="2438400" cy="2438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73F2C8-F5C8-4F42-9BEE-D116AC6C88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0" y="1718003"/>
            <a:ext cx="3577905" cy="35779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8F36AD-C998-46EF-8FE0-8EEDBF45F2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66" y="1835806"/>
            <a:ext cx="3577905" cy="35779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EF35A7-76ED-4C96-8771-C10EDA4E35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824" y="1600200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188" y="1246706"/>
            <a:ext cx="2438400" cy="2438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D19982-47A8-44FB-A872-2FF009546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48" y="1295400"/>
            <a:ext cx="2438400" cy="2438400"/>
          </a:xfrm>
          <a:prstGeom prst="rect">
            <a:avLst/>
          </a:prstGeom>
        </p:spPr>
      </p:pic>
      <p:sp>
        <p:nvSpPr>
          <p:cNvPr id="11" name="AutoShape 7">
            <a:extLst>
              <a:ext uri="{FF2B5EF4-FFF2-40B4-BE49-F238E27FC236}">
                <a16:creationId xmlns:a16="http://schemas.microsoft.com/office/drawing/2014/main" id="{47BAA028-46FA-4312-ACBF-B35DBEA85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12" y="2685297"/>
            <a:ext cx="2674695" cy="854453"/>
          </a:xfrm>
          <a:prstGeom prst="wedgeRoundRectCallout">
            <a:avLst>
              <a:gd name="adj1" fmla="val 58697"/>
              <a:gd name="adj2" fmla="val 455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How to order him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one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chairs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076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5351600"/>
            <a:ext cx="10363200" cy="820600"/>
          </a:xfrm>
        </p:spPr>
        <p:txBody>
          <a:bodyPr/>
          <a:lstStyle/>
          <a:p>
            <a:r>
              <a:rPr lang="en-US" dirty="0"/>
              <a:t>Combinations</a:t>
            </a:r>
          </a:p>
        </p:txBody>
      </p:sp>
      <p:pic>
        <p:nvPicPr>
          <p:cNvPr id="4" name="Picture 4" descr="http://vignette3.wikia.nocookie.net/pvzcc/images/4/4c/Dice.png/revision/latest?cb=20130305120729">
            <a:extLst>
              <a:ext uri="{FF2B5EF4-FFF2-40B4-BE49-F238E27FC236}">
                <a16:creationId xmlns:a16="http://schemas.microsoft.com/office/drawing/2014/main" id="{9B017755-CBB5-4298-9E58-C18A7A0A9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2" y="2667000"/>
            <a:ext cx="1828800" cy="13776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008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821" y="1500660"/>
            <a:ext cx="935222" cy="935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2" y="1524000"/>
            <a:ext cx="911881" cy="9118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790" y="1452089"/>
            <a:ext cx="983792" cy="983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324" y="1452089"/>
            <a:ext cx="961977" cy="9619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34" y="1466680"/>
            <a:ext cx="1001275" cy="1001275"/>
          </a:xfrm>
          <a:prstGeom prst="rect">
            <a:avLst/>
          </a:prstGeom>
        </p:spPr>
      </p:pic>
      <p:sp>
        <p:nvSpPr>
          <p:cNvPr id="11" name="AutoShape 7">
            <a:extLst>
              <a:ext uri="{FF2B5EF4-FFF2-40B4-BE49-F238E27FC236}">
                <a16:creationId xmlns:a16="http://schemas.microsoft.com/office/drawing/2014/main" id="{72659C72-3642-411C-BD5C-969BFF10E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212" y="1295400"/>
            <a:ext cx="1976015" cy="854453"/>
          </a:xfrm>
          <a:prstGeom prst="wedgeRoundRectCallout">
            <a:avLst>
              <a:gd name="adj1" fmla="val -63976"/>
              <a:gd name="adj2" fmla="val -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Pick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two</a:t>
            </a: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hang out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1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042" y="3332923"/>
            <a:ext cx="2393492" cy="23934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62" y="3358863"/>
            <a:ext cx="2514600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C5FE29-7D76-4249-8878-DF712FBDB5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821" y="1500660"/>
            <a:ext cx="935222" cy="9352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4F1B0A-C54F-47BF-8B43-4CF9DC3D49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2" y="1524000"/>
            <a:ext cx="911881" cy="9118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60DD88-B473-4FBB-8834-3D9326023B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324" y="1452089"/>
            <a:ext cx="961977" cy="96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5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90" y="1503178"/>
            <a:ext cx="935222" cy="935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3657600"/>
            <a:ext cx="2290415" cy="2290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65" y="1459016"/>
            <a:ext cx="953157" cy="953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893" y="1454607"/>
            <a:ext cx="961977" cy="961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DCBF67-D311-42BC-908D-6480857925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62" y="3358863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2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90" y="1501557"/>
            <a:ext cx="935222" cy="935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717" y="1545194"/>
            <a:ext cx="893206" cy="893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65" y="1457395"/>
            <a:ext cx="953157" cy="953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12" y="3581400"/>
            <a:ext cx="2209800" cy="2209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11" y="3429000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64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3352800"/>
            <a:ext cx="2175694" cy="2175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64" y="1533845"/>
            <a:ext cx="893206" cy="893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1446046"/>
            <a:ext cx="953157" cy="953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97" y="1585029"/>
            <a:ext cx="853371" cy="853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234" y="3187583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1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120" y="1631811"/>
            <a:ext cx="882789" cy="882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3124200"/>
            <a:ext cx="2431864" cy="2431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38" y="3102574"/>
            <a:ext cx="2453490" cy="2453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49" y="1595068"/>
            <a:ext cx="853371" cy="853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455011"/>
            <a:ext cx="1029424" cy="10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65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120" y="1631811"/>
            <a:ext cx="882789" cy="882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36" y="1570322"/>
            <a:ext cx="902861" cy="902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42" y="3097747"/>
            <a:ext cx="2453490" cy="2453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3276600"/>
            <a:ext cx="2274637" cy="2274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455011"/>
            <a:ext cx="1029424" cy="10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65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3124200"/>
            <a:ext cx="2453490" cy="2453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36" y="1573481"/>
            <a:ext cx="902861" cy="902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524" y="3090153"/>
            <a:ext cx="2453490" cy="2453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208" y="1588902"/>
            <a:ext cx="872018" cy="8720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458170"/>
            <a:ext cx="1029424" cy="10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30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59" y="1596270"/>
            <a:ext cx="887439" cy="887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45" y="3165210"/>
            <a:ext cx="24384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47" y="1447800"/>
            <a:ext cx="986688" cy="986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3200400"/>
            <a:ext cx="2368019" cy="23680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447800"/>
            <a:ext cx="1029424" cy="10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99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bg-BG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273F2C8-F5C8-4F42-9BEE-D116AC6C88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0" y="1718003"/>
            <a:ext cx="3577905" cy="35779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8F36AD-C998-46EF-8FE0-8EEDBF45F2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66" y="1835806"/>
            <a:ext cx="3577905" cy="35779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EF35A7-76ED-4C96-8771-C10EDA4E35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824" y="1600200"/>
            <a:ext cx="3577905" cy="3577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6C77E-6AE3-4D5E-8BB0-2720FF143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188" y="1246706"/>
            <a:ext cx="2438400" cy="2438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D19982-47A8-44FB-A872-2FF009546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48" y="1295400"/>
            <a:ext cx="2438400" cy="2438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01EA2D-2852-41DC-85C5-251DEACE2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999" y="135430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92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3200400"/>
            <a:ext cx="2415702" cy="2415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745" y="3177702"/>
            <a:ext cx="24384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47" y="1447800"/>
            <a:ext cx="986688" cy="986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09" y="1596270"/>
            <a:ext cx="880954" cy="8809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447800"/>
            <a:ext cx="1029424" cy="10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8D2A089-63FD-415D-BA5C-CB56DD8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787-2231-4F1F-83BC-567F7514F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3200400"/>
            <a:ext cx="2415702" cy="2415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78BC6-820C-43F8-AEF8-13AF558F2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72" y="1596270"/>
            <a:ext cx="880954" cy="880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66FB5-ED0B-4F36-96A2-809100FF6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47" y="1447800"/>
            <a:ext cx="986688" cy="986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8E14C-EA48-4299-AC7E-54D2464C7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629" y="3200400"/>
            <a:ext cx="2339502" cy="23395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8E5B70-3F9C-49DC-89C8-555FFA255F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447800"/>
            <a:ext cx="1029424" cy="10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8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bg-BG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5E2ABE-20ED-47C8-B6D3-8662F2C558D1}"/>
              </a:ext>
            </a:extLst>
          </p:cNvPr>
          <p:cNvSpPr txBox="1"/>
          <p:nvPr/>
        </p:nvSpPr>
        <p:spPr>
          <a:xfrm>
            <a:off x="836612" y="1385840"/>
            <a:ext cx="37995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Pick two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sz="2800" dirty="0"/>
              <a:t>form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</a:p>
          <a:p>
            <a:r>
              <a:rPr lang="en-GB" sz="2800" dirty="0"/>
              <a:t>Order does not matter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A7B40FC-2BB9-4A63-9D14-7899A7D02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725890"/>
              </p:ext>
            </p:extLst>
          </p:nvPr>
        </p:nvGraphicFramePr>
        <p:xfrm>
          <a:off x="2195120" y="32004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7EEF647-93C0-47E1-B526-29306FB07009}"/>
              </a:ext>
            </a:extLst>
          </p:cNvPr>
          <p:cNvGraphicFramePr>
            <a:graphicFrameLocks noGrp="1"/>
          </p:cNvGraphicFramePr>
          <p:nvPr/>
        </p:nvGraphicFramePr>
        <p:xfrm>
          <a:off x="5484812" y="32004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1B1E81D-8A7C-4AF4-98AE-9B20DC143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891114"/>
              </p:ext>
            </p:extLst>
          </p:nvPr>
        </p:nvGraphicFramePr>
        <p:xfrm>
          <a:off x="8685212" y="320040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9BBB96B-B395-4399-9897-DB88037F8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75170"/>
              </p:ext>
            </p:extLst>
          </p:nvPr>
        </p:nvGraphicFramePr>
        <p:xfrm>
          <a:off x="1433120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137A01C-570C-467E-B56A-AE20ADFE5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037347"/>
              </p:ext>
            </p:extLst>
          </p:nvPr>
        </p:nvGraphicFramePr>
        <p:xfrm>
          <a:off x="3167612" y="4267200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31D3AB-6591-458E-9349-25B1C32FFC7A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 flipH="1">
            <a:off x="1867820" y="3657600"/>
            <a:ext cx="868814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9D36A0-17D2-4CC2-BDC4-126E2839B0A3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>
            <a:off x="2736634" y="3657600"/>
            <a:ext cx="865678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7783CCE4-8024-4973-B439-C4D666668601}"/>
              </a:ext>
            </a:extLst>
          </p:cNvPr>
          <p:cNvGraphicFramePr>
            <a:graphicFrameLocks noGrp="1"/>
          </p:cNvGraphicFramePr>
          <p:nvPr/>
        </p:nvGraphicFramePr>
        <p:xfrm>
          <a:off x="5578191" y="5010963"/>
          <a:ext cx="8694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836C69-D19B-4BDC-93CE-9A10C4720DD6}"/>
              </a:ext>
            </a:extLst>
          </p:cNvPr>
          <p:cNvCxnSpPr>
            <a:cxnSpLocks/>
            <a:stCxn id="21" idx="2"/>
            <a:endCxn id="47" idx="0"/>
          </p:cNvCxnSpPr>
          <p:nvPr/>
        </p:nvCxnSpPr>
        <p:spPr>
          <a:xfrm flipH="1">
            <a:off x="6012891" y="3657600"/>
            <a:ext cx="13435" cy="13533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0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Generates all possible combinations from a given elements</a:t>
            </a:r>
          </a:p>
          <a:p>
            <a:pPr lvl="1"/>
            <a:r>
              <a:rPr lang="en-GB" dirty="0"/>
              <a:t>You can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pick</a:t>
            </a:r>
            <a:r>
              <a:rPr lang="en-GB" dirty="0"/>
              <a:t> each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item</a:t>
            </a:r>
            <a:r>
              <a:rPr lang="en-GB" dirty="0"/>
              <a:t> only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once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Generate Combinations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6B9F1E-996E-45F6-96C3-CF540D3E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812" y="2930328"/>
            <a:ext cx="2743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B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C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spc="-2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C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C046CE18-58F5-489F-93F6-F7A02183CE82}"/>
              </a:ext>
            </a:extLst>
          </p:cNvPr>
          <p:cNvSpPr txBox="1">
            <a:spLocks/>
          </p:cNvSpPr>
          <p:nvPr/>
        </p:nvSpPr>
        <p:spPr>
          <a:xfrm>
            <a:off x="1346214" y="3081829"/>
            <a:ext cx="12192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dirty="0"/>
              <a:t>A B C</a:t>
            </a:r>
          </a:p>
          <a:p>
            <a:r>
              <a:rPr lang="pt-BR" dirty="0"/>
              <a:t>2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ED22964-D8D4-45EB-8A94-CE9ADD0C9FFC}"/>
              </a:ext>
            </a:extLst>
          </p:cNvPr>
          <p:cNvSpPr/>
          <p:nvPr/>
        </p:nvSpPr>
        <p:spPr>
          <a:xfrm>
            <a:off x="2883368" y="3134097"/>
            <a:ext cx="378490" cy="482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6E42B-2CD0-4313-8DD6-6583FAEB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812" y="4876800"/>
            <a:ext cx="5240355" cy="145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919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Algorithm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/>
              <a:t>Put the numbers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start … n-1</a:t>
            </a:r>
            <a:r>
              <a:rPr lang="en-US" dirty="0"/>
              <a:t> at position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en-US" sz="2800" dirty="0"/>
          </a:p>
          <a:p>
            <a:pPr lvl="1"/>
            <a:r>
              <a:rPr lang="en-US" sz="3000" dirty="0"/>
              <a:t>Call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/>
              <a:t> to generate the rest of the array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11175" y="3505200"/>
            <a:ext cx="3679510" cy="2563504"/>
            <a:chOff x="760412" y="2438400"/>
            <a:chExt cx="3679510" cy="2563504"/>
          </a:xfrm>
        </p:grpSpPr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70012" y="2438400"/>
              <a:ext cx="2462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Comb(0,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Algorithm: Combinations without Repetition</a:t>
            </a:r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/>
          </p:nvPr>
        </p:nvGraphicFramePr>
        <p:xfrm>
          <a:off x="884422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AutoShape 25"/>
          <p:cNvSpPr>
            <a:spLocks/>
          </p:cNvSpPr>
          <p:nvPr/>
        </p:nvSpPr>
        <p:spPr bwMode="auto">
          <a:xfrm rot="16200000">
            <a:off x="2553792" y="3974983"/>
            <a:ext cx="284162" cy="2563502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93"/>
          <p:cNvSpPr>
            <a:spLocks noChangeShapeType="1"/>
          </p:cNvSpPr>
          <p:nvPr/>
        </p:nvSpPr>
        <p:spPr bwMode="auto">
          <a:xfrm>
            <a:off x="1117279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23383" y="5398816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Comb(1,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i+1)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508679" y="4525368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972936" y="3505200"/>
            <a:ext cx="2607876" cy="2563504"/>
            <a:chOff x="8664973" y="2438400"/>
            <a:chExt cx="2607876" cy="2563504"/>
          </a:xfrm>
        </p:grpSpPr>
        <p:sp>
          <p:nvSpPr>
            <p:cNvPr id="29" name="Rectangle 4"/>
            <p:cNvSpPr>
              <a:spLocks noChangeArrowheads="1"/>
            </p:cNvSpPr>
            <p:nvPr/>
          </p:nvSpPr>
          <p:spPr bwMode="auto">
            <a:xfrm>
              <a:off x="8664973" y="2895600"/>
              <a:ext cx="2607876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664973" y="2438400"/>
              <a:ext cx="2607876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64973" y="2446094"/>
              <a:ext cx="26078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Comb(k,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9155308" y="4087504"/>
            <a:ext cx="2227363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Stop!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317679" y="4609528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829169" y="3505200"/>
            <a:ext cx="3679510" cy="2563504"/>
            <a:chOff x="760412" y="2438400"/>
            <a:chExt cx="3679510" cy="2563504"/>
          </a:xfrm>
        </p:grpSpPr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70012" y="2438400"/>
              <a:ext cx="2462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Comb(1,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</a:p>
          </p:txBody>
        </p:sp>
      </p:grpSp>
      <p:graphicFrame>
        <p:nvGraphicFramePr>
          <p:cNvPr id="37" name="Group 3"/>
          <p:cNvGraphicFramePr>
            <a:graphicFrameLocks noGrp="1"/>
          </p:cNvGraphicFramePr>
          <p:nvPr>
            <p:extLst/>
          </p:nvPr>
        </p:nvGraphicFramePr>
        <p:xfrm>
          <a:off x="5102416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AutoShape 25"/>
          <p:cNvSpPr>
            <a:spLocks/>
          </p:cNvSpPr>
          <p:nvPr/>
        </p:nvSpPr>
        <p:spPr bwMode="auto">
          <a:xfrm rot="16200000">
            <a:off x="6952767" y="4155964"/>
            <a:ext cx="284162" cy="2201539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Line 93"/>
          <p:cNvSpPr>
            <a:spLocks noChangeShapeType="1"/>
          </p:cNvSpPr>
          <p:nvPr/>
        </p:nvSpPr>
        <p:spPr bwMode="auto">
          <a:xfrm>
            <a:off x="5765479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5023" y="5398816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Comb(2,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i+1)</a:t>
            </a:r>
          </a:p>
        </p:txBody>
      </p:sp>
    </p:spTree>
    <p:extLst>
      <p:ext uri="{BB962C8B-B14F-4D97-AF65-F5344CB8AC3E}">
        <p14:creationId xmlns:p14="http://schemas.microsoft.com/office/powerpoint/2010/main" val="27585402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/>
          <p:cNvSpPr txBox="1">
            <a:spLocks/>
          </p:cNvSpPr>
          <p:nvPr/>
        </p:nvSpPr>
        <p:spPr>
          <a:xfrm>
            <a:off x="581118" y="1236337"/>
            <a:ext cx="11028176" cy="51140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5000"/>
              </a:lnSpc>
            </a:pPr>
            <a:r>
              <a:rPr lang="en-US" sz="2400" noProof="1"/>
              <a:t>void Comb(int index, int start)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if (index &gt;= k)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PrintCombinations();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}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else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for (int i = start; i &lt; n; i++)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arr[index] = i;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Comb(index + 1, i + 1);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}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Combinations without Repetition</a:t>
            </a:r>
            <a:endParaRPr lang="en-US" b="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6856412" y="4581117"/>
            <a:ext cx="4752881" cy="17693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k = 3;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n = 5;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int[] arr = new int[k];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Comb(0, 0);</a:t>
            </a:r>
          </a:p>
        </p:txBody>
      </p:sp>
    </p:spTree>
    <p:extLst>
      <p:ext uri="{BB962C8B-B14F-4D97-AF65-F5344CB8AC3E}">
        <p14:creationId xmlns:p14="http://schemas.microsoft.com/office/powerpoint/2010/main" val="28014654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 Count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614194"/>
              </p:ext>
            </p:extLst>
          </p:nvPr>
        </p:nvGraphicFramePr>
        <p:xfrm>
          <a:off x="4747156" y="2535537"/>
          <a:ext cx="188065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16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  <a:gridCol w="470164">
                  <a:extLst>
                    <a:ext uri="{9D8B030D-6E8A-4147-A177-3AD203B41FA5}">
                      <a16:colId xmlns:a16="http://schemas.microsoft.com/office/drawing/2014/main" val="1396527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C3FF70-C273-4FBF-BF86-05AB78EDE5FE}"/>
              </a:ext>
            </a:extLst>
          </p:cNvPr>
          <p:cNvSpPr txBox="1"/>
          <p:nvPr/>
        </p:nvSpPr>
        <p:spPr>
          <a:xfrm>
            <a:off x="836612" y="1385840"/>
            <a:ext cx="103948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Pick two from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GB" sz="2800" dirty="0"/>
              <a:t> in all possible ways,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order does not matter</a:t>
            </a:r>
          </a:p>
          <a:p>
            <a:r>
              <a:rPr lang="en-GB" sz="2800" dirty="0"/>
              <a:t>How many ways are there?</a:t>
            </a:r>
          </a:p>
        </p:txBody>
      </p:sp>
      <p:sp>
        <p:nvSpPr>
          <p:cNvPr id="39" name="AutoShape 7">
            <a:extLst>
              <a:ext uri="{FF2B5EF4-FFF2-40B4-BE49-F238E27FC236}">
                <a16:creationId xmlns:a16="http://schemas.microsoft.com/office/drawing/2014/main" id="{600E06F8-FAD7-414E-AE26-871DBC4AE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8089" y="5562600"/>
            <a:ext cx="2830997" cy="427226"/>
          </a:xfrm>
          <a:prstGeom prst="wedgeRoundRectCallout">
            <a:avLst>
              <a:gd name="adj1" fmla="val -57014"/>
              <a:gd name="adj2" fmla="val -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6 different ways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/>
              <p:nvPr/>
            </p:nvSpPr>
            <p:spPr>
              <a:xfrm>
                <a:off x="4570412" y="5276371"/>
                <a:ext cx="3448876" cy="11371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bg-BG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! </m:t>
                        </m:r>
                      </m:den>
                    </m:f>
                  </m:oMath>
                </a14:m>
                <a:r>
                  <a:rPr lang="en-GB" sz="4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bg-BG" sz="4400" i="1">
                            <a:latin typeface="Cambria Math"/>
                          </a:rPr>
                          <m:t>!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</m:oMath>
                </a14:m>
                <a:endParaRPr lang="bg-BG" sz="4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4CEA89-164A-420F-97D8-46E5C82CD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412" y="5276371"/>
                <a:ext cx="3448876" cy="1137106"/>
              </a:xfrm>
              <a:prstGeom prst="rect">
                <a:avLst/>
              </a:prstGeom>
              <a:blipFill>
                <a:blip r:embed="rId2"/>
                <a:stretch>
                  <a:fillRect b="-69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608370-F775-4A20-9703-2CC29A781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874684"/>
              </p:ext>
            </p:extLst>
          </p:nvPr>
        </p:nvGraphicFramePr>
        <p:xfrm>
          <a:off x="5163784" y="3395990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85E62DA-370A-4A6B-A9D6-7E59410DBEE1}"/>
              </a:ext>
            </a:extLst>
          </p:cNvPr>
          <p:cNvSpPr txBox="1"/>
          <p:nvPr/>
        </p:nvSpPr>
        <p:spPr>
          <a:xfrm>
            <a:off x="5252369" y="33629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A1808-111E-42F0-92D1-B2A5EF991C43}"/>
              </a:ext>
            </a:extLst>
          </p:cNvPr>
          <p:cNvSpPr txBox="1"/>
          <p:nvPr/>
        </p:nvSpPr>
        <p:spPr>
          <a:xfrm>
            <a:off x="5784315" y="33629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3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79799469-6A39-4DF1-850A-B04CD422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692" y="3453521"/>
            <a:ext cx="3263720" cy="427226"/>
          </a:xfrm>
          <a:prstGeom prst="wedgeRoundRectCallout">
            <a:avLst>
              <a:gd name="adj1" fmla="val -60631"/>
              <a:gd name="adj2" fmla="val -31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Variations n = 4, k = 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9CA12F-4AE8-491D-81CB-99E706236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874684"/>
              </p:ext>
            </p:extLst>
          </p:nvPr>
        </p:nvGraphicFramePr>
        <p:xfrm>
          <a:off x="5163784" y="4144774"/>
          <a:ext cx="10830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BB682FF-473F-44DB-9AFF-8B45018325C1}"/>
              </a:ext>
            </a:extLst>
          </p:cNvPr>
          <p:cNvSpPr txBox="1"/>
          <p:nvPr/>
        </p:nvSpPr>
        <p:spPr>
          <a:xfrm>
            <a:off x="5252369" y="41117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40D649-A287-43CB-B413-443781248445}"/>
              </a:ext>
            </a:extLst>
          </p:cNvPr>
          <p:cNvSpPr txBox="1"/>
          <p:nvPr/>
        </p:nvSpPr>
        <p:spPr>
          <a:xfrm>
            <a:off x="5784315" y="41117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B0CB9A16-9F8C-465D-9DD7-CD5F4A434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692" y="4202305"/>
            <a:ext cx="3263720" cy="427226"/>
          </a:xfrm>
          <a:prstGeom prst="wedgeRoundRectCallout">
            <a:avLst>
              <a:gd name="adj1" fmla="val -60631"/>
              <a:gd name="adj2" fmla="val -31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Permutations of n = 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597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1" grpId="0"/>
      <p:bldP spid="5" grpId="0"/>
      <p:bldP spid="10" grpId="0"/>
      <p:bldP spid="12" grpId="0" animBg="1"/>
      <p:bldP spid="14" grpId="0"/>
      <p:bldP spid="15" grpId="0"/>
      <p:bldP spid="1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Algorithm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/>
              <a:t>Put the numbers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3000" dirty="0"/>
              <a:t> =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start … n-1</a:t>
            </a:r>
            <a:r>
              <a:rPr lang="en-US" sz="3000" dirty="0"/>
              <a:t> at position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endParaRPr lang="en-US" sz="3000" dirty="0"/>
          </a:p>
          <a:p>
            <a:pPr lvl="1"/>
            <a:r>
              <a:rPr lang="en-US" sz="3000" dirty="0"/>
              <a:t>Call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Comb(index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3000" dirty="0"/>
              <a:t> to generate the rest of the array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20356" y="3505200"/>
            <a:ext cx="3679510" cy="2563504"/>
            <a:chOff x="760412" y="2438400"/>
            <a:chExt cx="3679510" cy="2563504"/>
          </a:xfrm>
        </p:grpSpPr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15135" y="2438400"/>
              <a:ext cx="29722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CombRep(0,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Algorithm: </a:t>
            </a:r>
            <a:r>
              <a:rPr lang="en-US" sz="3800"/>
              <a:t>Combinations with </a:t>
            </a:r>
            <a:r>
              <a:rPr lang="en-US" sz="3800" dirty="0"/>
              <a:t>Repetition</a:t>
            </a:r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/>
          </p:nvPr>
        </p:nvGraphicFramePr>
        <p:xfrm>
          <a:off x="693603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AutoShape 25"/>
          <p:cNvSpPr>
            <a:spLocks/>
          </p:cNvSpPr>
          <p:nvPr/>
        </p:nvSpPr>
        <p:spPr bwMode="auto">
          <a:xfrm rot="16200000">
            <a:off x="2362973" y="3974983"/>
            <a:ext cx="284162" cy="2563502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93"/>
          <p:cNvSpPr>
            <a:spLocks noChangeShapeType="1"/>
          </p:cNvSpPr>
          <p:nvPr/>
        </p:nvSpPr>
        <p:spPr bwMode="auto">
          <a:xfrm>
            <a:off x="926460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53201" y="5412464"/>
            <a:ext cx="2292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CombRep(1,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276916" y="4525368"/>
            <a:ext cx="4642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727525" y="3505200"/>
            <a:ext cx="3049293" cy="2563504"/>
            <a:chOff x="8664973" y="2438400"/>
            <a:chExt cx="3049293" cy="2563504"/>
          </a:xfrm>
        </p:grpSpPr>
        <p:sp>
          <p:nvSpPr>
            <p:cNvPr id="29" name="Rectangle 4"/>
            <p:cNvSpPr>
              <a:spLocks noChangeArrowheads="1"/>
            </p:cNvSpPr>
            <p:nvPr/>
          </p:nvSpPr>
          <p:spPr bwMode="auto">
            <a:xfrm>
              <a:off x="8664973" y="2895600"/>
              <a:ext cx="3049293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664973" y="2438400"/>
              <a:ext cx="3049293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64973" y="2446094"/>
              <a:ext cx="302221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CombRep(k,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8909897" y="4087504"/>
            <a:ext cx="2227363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Stop!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113212" y="4609528"/>
            <a:ext cx="4642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611054" y="3505200"/>
            <a:ext cx="3679510" cy="2563504"/>
            <a:chOff x="760412" y="2438400"/>
            <a:chExt cx="3679510" cy="2563504"/>
          </a:xfrm>
        </p:grpSpPr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760412" y="2895600"/>
              <a:ext cx="3679510" cy="21063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4"/>
            <p:cNvSpPr>
              <a:spLocks noChangeArrowheads="1"/>
            </p:cNvSpPr>
            <p:nvPr/>
          </p:nvSpPr>
          <p:spPr bwMode="auto"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>
              <a:noAutofit/>
            </a:bodyPr>
            <a:lstStyle/>
            <a:p>
              <a:pPr eaLnBrk="0" hangingPunct="0">
                <a:lnSpc>
                  <a:spcPts val="28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15135" y="2438400"/>
              <a:ext cx="29722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CombRep(1,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 </a:t>
              </a:r>
              <a:r>
                <a:rPr lang="en-US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start)</a:t>
              </a:r>
            </a:p>
          </p:txBody>
        </p:sp>
      </p:grpSp>
      <p:graphicFrame>
        <p:nvGraphicFramePr>
          <p:cNvPr id="37" name="Group 3"/>
          <p:cNvGraphicFramePr>
            <a:graphicFrameLocks noGrp="1"/>
          </p:cNvGraphicFramePr>
          <p:nvPr>
            <p:extLst/>
          </p:nvPr>
        </p:nvGraphicFramePr>
        <p:xfrm>
          <a:off x="4884301" y="4617766"/>
          <a:ext cx="3116582" cy="438912"/>
        </p:xfrm>
        <a:graphic>
          <a:graphicData uri="http://schemas.openxmlformats.org/drawingml/2006/table">
            <a:tbl>
              <a:tblPr/>
              <a:tblGrid>
                <a:gridCol w="445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52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AutoShape 25"/>
          <p:cNvSpPr>
            <a:spLocks/>
          </p:cNvSpPr>
          <p:nvPr/>
        </p:nvSpPr>
        <p:spPr bwMode="auto">
          <a:xfrm rot="16200000">
            <a:off x="6734652" y="4155964"/>
            <a:ext cx="284162" cy="2201539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Line 93"/>
          <p:cNvSpPr>
            <a:spLocks noChangeShapeType="1"/>
          </p:cNvSpPr>
          <p:nvPr/>
        </p:nvSpPr>
        <p:spPr bwMode="auto">
          <a:xfrm>
            <a:off x="5547364" y="4212608"/>
            <a:ext cx="0" cy="33813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/>
            <a:tailEnd type="triangle" w="lg" len="med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23897" y="5412464"/>
            <a:ext cx="2292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CombRep(2,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i)</a:t>
            </a:r>
          </a:p>
        </p:txBody>
      </p:sp>
    </p:spTree>
    <p:extLst>
      <p:ext uri="{BB962C8B-B14F-4D97-AF65-F5344CB8AC3E}">
        <p14:creationId xmlns:p14="http://schemas.microsoft.com/office/powerpoint/2010/main" val="4093931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 </a:t>
            </a:r>
            <a:r>
              <a:rPr lang="en-US"/>
              <a:t>Combinations with </a:t>
            </a:r>
            <a:r>
              <a:rPr lang="en-US" dirty="0"/>
              <a:t>Repetition</a:t>
            </a:r>
            <a:endParaRPr lang="en-US" b="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Text Placeholder 7"/>
          <p:cNvSpPr txBox="1">
            <a:spLocks/>
          </p:cNvSpPr>
          <p:nvPr/>
        </p:nvSpPr>
        <p:spPr>
          <a:xfrm>
            <a:off x="581118" y="1236337"/>
            <a:ext cx="11028176" cy="5096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5000"/>
              </a:lnSpc>
            </a:pPr>
            <a:r>
              <a:rPr lang="en-US" sz="2400" noProof="1"/>
              <a:t>void Comb(int index, int start)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if (index &gt;= k)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PrintCombinations();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}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else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for (int i = start; i &lt; n; i++)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{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arr[index] = i;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  Comb(index + 1, i);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    }</a:t>
            </a:r>
          </a:p>
          <a:p>
            <a:pPr>
              <a:lnSpc>
                <a:spcPct val="105000"/>
              </a:lnSpc>
            </a:pPr>
            <a:r>
              <a:rPr lang="en-US" sz="2400" noProof="1"/>
              <a:t>}</a:t>
            </a: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6856413" y="4563356"/>
            <a:ext cx="4752881" cy="17693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108000" rIns="180000" bIns="108000" rtlCol="0">
            <a:spAutoFit/>
          </a:bodyPr>
          <a:lstStyle>
            <a:lvl1pPr marL="0" indent="0" algn="l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kern="1200" smtClean="0">
                <a:solidFill>
                  <a:srgbClr val="8CF4F2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k = 3;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n = 4;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int[] arr = new int[k];</a:t>
            </a:r>
          </a:p>
          <a:p>
            <a:pPr>
              <a:spcAft>
                <a:spcPts val="0"/>
              </a:spcAft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Comb(0, 0);</a:t>
            </a:r>
          </a:p>
        </p:txBody>
      </p:sp>
    </p:spTree>
    <p:extLst>
      <p:ext uri="{BB962C8B-B14F-4D97-AF65-F5344CB8AC3E}">
        <p14:creationId xmlns:p14="http://schemas.microsoft.com/office/powerpoint/2010/main" val="5485606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Variations and Combinations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90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93255"/>
              </p:ext>
            </p:extLst>
          </p:nvPr>
        </p:nvGraphicFramePr>
        <p:xfrm>
          <a:off x="1522412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47A39BB-E872-4188-A7FE-288C26B2D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15618"/>
              </p:ext>
            </p:extLst>
          </p:nvPr>
        </p:nvGraphicFramePr>
        <p:xfrm>
          <a:off x="5332412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BBD6D8D-7A98-4BE5-9748-D7EC6C3C4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877459"/>
              </p:ext>
            </p:extLst>
          </p:nvPr>
        </p:nvGraphicFramePr>
        <p:xfrm>
          <a:off x="9124077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FAF24AB-808F-4B22-B9CF-67B227999904}"/>
              </a:ext>
            </a:extLst>
          </p:cNvPr>
          <p:cNvSpPr txBox="1"/>
          <p:nvPr/>
        </p:nvSpPr>
        <p:spPr>
          <a:xfrm>
            <a:off x="836612" y="1385840"/>
            <a:ext cx="5438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in all possible ways</a:t>
            </a:r>
          </a:p>
        </p:txBody>
      </p:sp>
    </p:spTree>
    <p:extLst>
      <p:ext uri="{BB962C8B-B14F-4D97-AF65-F5344CB8AC3E}">
        <p14:creationId xmlns:p14="http://schemas.microsoft.com/office/powerpoint/2010/main" val="177371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557788"/>
            <a:ext cx="10363200" cy="820600"/>
          </a:xfrm>
        </p:spPr>
        <p:txBody>
          <a:bodyPr/>
          <a:lstStyle/>
          <a:p>
            <a:r>
              <a:rPr lang="en-US" dirty="0"/>
              <a:t>N Choose K Count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2987095"/>
            <a:ext cx="3243353" cy="10607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412" y="2057400"/>
            <a:ext cx="3353091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609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How many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combinations</a:t>
            </a:r>
            <a:r>
              <a:rPr lang="en-GB" dirty="0"/>
              <a:t> are there for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n = 16</a:t>
            </a:r>
            <a:r>
              <a:rPr lang="en-GB" dirty="0"/>
              <a:t>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k = 15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Solution:</a:t>
            </a:r>
          </a:p>
          <a:p>
            <a:pPr lvl="1"/>
            <a:r>
              <a:rPr lang="en-GB" dirty="0"/>
              <a:t>How many ways to pick 15 items?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Divide by the number of ways in which you can arrange 15 numbers</a:t>
            </a:r>
          </a:p>
          <a:p>
            <a:pPr marL="377887" lvl="1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Possible combinations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16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Combinations Count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45579-3C51-43CC-BF4B-F4836B67E74C}"/>
              </a:ext>
            </a:extLst>
          </p:cNvPr>
          <p:cNvSpPr txBox="1"/>
          <p:nvPr/>
        </p:nvSpPr>
        <p:spPr>
          <a:xfrm>
            <a:off x="3994600" y="3193650"/>
            <a:ext cx="3090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16 * 15 * 14 * … *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CC669-6FDA-4A33-A5D8-8E576F4D6316}"/>
              </a:ext>
            </a:extLst>
          </p:cNvPr>
          <p:cNvSpPr txBox="1"/>
          <p:nvPr/>
        </p:nvSpPr>
        <p:spPr>
          <a:xfrm>
            <a:off x="3988549" y="4993192"/>
            <a:ext cx="317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15 * 14 * 13 * … *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058307-E411-415F-8DB6-344E360DA670}"/>
                  </a:ext>
                </a:extLst>
              </p:cNvPr>
              <p:cNvSpPr/>
              <p:nvPr/>
            </p:nvSpPr>
            <p:spPr>
              <a:xfrm>
                <a:off x="7466012" y="2050210"/>
                <a:ext cx="3962400" cy="1021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30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30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3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3000" i="1">
                              <a:latin typeface="Cambria Math"/>
                            </a:rPr>
                            <m:t>𝑛</m:t>
                          </m:r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bg-BG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3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3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bg-BG" sz="300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  <m:r>
                            <a:rPr lang="bg-BG" sz="3000" i="1">
                              <a:latin typeface="Cambria Math"/>
                            </a:rPr>
                            <m:t>𝑘</m:t>
                          </m:r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bg-BG" sz="3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058307-E411-415F-8DB6-344E360DA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012" y="2050210"/>
                <a:ext cx="3962400" cy="10219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6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Pascal's Triangle</a:t>
            </a:r>
            <a:endParaRPr lang="bg-BG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E2F4EC-0462-45A8-85ED-DFF3388D8B20}"/>
              </a:ext>
            </a:extLst>
          </p:cNvPr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Each node </a:t>
            </a:r>
            <a:r>
              <a:rPr lang="en-US" dirty="0">
                <a:sym typeface="Wingdings" panose="05000000000000000000" pitchFamily="2" charset="2"/>
              </a:rPr>
              <a:t> h</a:t>
            </a:r>
            <a:r>
              <a:rPr lang="en-US" dirty="0"/>
              <a:t>ow many ways are there to reach it?</a:t>
            </a:r>
          </a:p>
          <a:p>
            <a:pPr>
              <a:lnSpc>
                <a:spcPct val="110000"/>
              </a:lnSpc>
            </a:pPr>
            <a:r>
              <a:rPr lang="en-US" dirty="0"/>
              <a:t>Quickly find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 choose K </a:t>
            </a:r>
            <a:r>
              <a:rPr lang="en-US" dirty="0"/>
              <a:t>count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Go down to row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(the top row is 0)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Move along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 places to the right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value there is your answer</a:t>
            </a:r>
          </a:p>
          <a:p>
            <a:pPr>
              <a:lnSpc>
                <a:spcPct val="110000"/>
              </a:lnSpc>
            </a:pPr>
            <a:endParaRPr lang="bg-BG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06C5520-D71E-4FDB-8934-675120E2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957" y="3620689"/>
            <a:ext cx="2502909" cy="25515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DDE3BF-C45E-41EE-B4D0-37426E4EEC9F}"/>
                  </a:ext>
                </a:extLst>
              </p:cNvPr>
              <p:cNvSpPr/>
              <p:nvPr/>
            </p:nvSpPr>
            <p:spPr>
              <a:xfrm>
                <a:off x="1598612" y="5150254"/>
                <a:ext cx="3962400" cy="1021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3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30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3000" i="1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3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3000" i="1">
                              <a:latin typeface="Cambria Math"/>
                            </a:rPr>
                            <m:t>𝑛</m:t>
                          </m:r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bg-BG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sz="3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3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bg-BG" sz="300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  <m:r>
                            <a:rPr lang="bg-BG" sz="3000" i="1">
                              <a:latin typeface="Cambria Math"/>
                            </a:rPr>
                            <m:t>𝑘</m:t>
                          </m:r>
                          <m:r>
                            <a:rPr lang="bg-BG" sz="3000" i="1">
                              <a:latin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bg-BG" sz="3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DDE3BF-C45E-41EE-B4D0-37426E4EE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612" y="5150254"/>
                <a:ext cx="3962400" cy="10219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3167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Binomial Coefficients: Calculation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8815" y="40341"/>
            <a:ext cx="11802250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8"/>
              <p:cNvSpPr txBox="1">
                <a:spLocks/>
              </p:cNvSpPr>
              <p:nvPr/>
            </p:nvSpPr>
            <p:spPr>
              <a:xfrm>
                <a:off x="1217612" y="1524000"/>
                <a:ext cx="7555613" cy="174731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08000" tIns="108000" rIns="108000" bIns="108000" rtlCol="0">
                <a:spAutoFit/>
              </a:bodyPr>
              <a:lstStyle>
                <a:lvl1pPr indent="0">
                  <a:lnSpc>
                    <a:spcPct val="10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None/>
                  <a:defRPr lang="en-US" sz="2000" b="0" smtClean="0">
                    <a:solidFill>
                      <a:srgbClr val="8CF4F2"/>
                    </a:solidFill>
                    <a:latin typeface="Consolas" pitchFamily="49" charset="0"/>
                    <a:cs typeface="Consolas" pitchFamily="49" charset="0"/>
                  </a:defRPr>
                </a:lvl1pPr>
                <a:lvl2pPr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/>
                </a:lvl2pPr>
                <a:lvl3pPr marL="914240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/>
                </a:lvl3pPr>
                <a:lvl4pPr marL="1218987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/>
                </a:lvl4pPr>
                <a:lvl5pPr marL="1523733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/>
                </a:lvl5pPr>
                <a:lvl6pPr marL="182848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6pPr>
                <a:lvl7pPr marL="2133227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7pPr>
                <a:lvl8pPr marL="2437972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8pPr>
                <a:lvl9pPr marL="274272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4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4000" i="1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bg-BG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bg-BG" sz="4000" i="1">
                          <a:solidFill>
                            <a:schemeClr val="tx2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bg-BG" sz="4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40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bg-BG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612" y="1524000"/>
                <a:ext cx="7555613" cy="17473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BF2879DB-40B8-485D-8778-1D8C22557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225" y="1525724"/>
            <a:ext cx="1714028" cy="17473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13852584-7889-482F-A0B8-E5E54734958F}"/>
              </a:ext>
            </a:extLst>
          </p:cNvPr>
          <p:cNvSpPr txBox="1">
            <a:spLocks/>
          </p:cNvSpPr>
          <p:nvPr/>
        </p:nvSpPr>
        <p:spPr>
          <a:xfrm>
            <a:off x="760412" y="3810000"/>
            <a:ext cx="10882200" cy="22394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3200" b="1" noProof="1">
                <a:solidFill>
                  <a:schemeClr val="tx2"/>
                </a:solidFill>
              </a:rPr>
              <a:t>Base cases: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3200" b="1" noProof="1">
                <a:solidFill>
                  <a:schemeClr val="tx2"/>
                </a:solidFill>
              </a:rPr>
              <a:t>if k &gt; n </a:t>
            </a:r>
            <a:r>
              <a:rPr lang="en-US" sz="3200" b="1" noProof="1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3200" b="1" noProof="1">
                <a:solidFill>
                  <a:schemeClr val="tx2"/>
                </a:solidFill>
              </a:rPr>
              <a:t>0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3200" b="1" noProof="1">
                <a:solidFill>
                  <a:schemeClr val="tx2"/>
                </a:solidFill>
              </a:rPr>
              <a:t>if k == 0 </a:t>
            </a:r>
            <a:r>
              <a:rPr lang="en-US" sz="3200" b="1" noProof="1">
                <a:solidFill>
                  <a:schemeClr val="tx2"/>
                </a:solidFill>
                <a:sym typeface="Wingdings" panose="05000000000000000000" pitchFamily="2" charset="2"/>
              </a:rPr>
              <a:t> 1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3200" b="1" noProof="1">
                <a:solidFill>
                  <a:schemeClr val="tx2"/>
                </a:solidFill>
                <a:sym typeface="Wingdings" panose="05000000000000000000" pitchFamily="2" charset="2"/>
              </a:rPr>
              <a:t>if</a:t>
            </a:r>
            <a:r>
              <a:rPr lang="en-US" sz="3200" b="1" noProof="1">
                <a:solidFill>
                  <a:schemeClr val="tx2"/>
                </a:solidFill>
              </a:rPr>
              <a:t> k == n </a:t>
            </a:r>
            <a:r>
              <a:rPr lang="en-US" sz="3200" b="1" noProof="1">
                <a:solidFill>
                  <a:schemeClr val="tx2"/>
                </a:solidFill>
                <a:sym typeface="Wingdings" panose="05000000000000000000" pitchFamily="2" charset="2"/>
              </a:rPr>
              <a:t> 1</a:t>
            </a:r>
            <a:endParaRPr lang="en-US" sz="3200" b="1" noProof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937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Binomial Coefficients: Calculation</a:t>
            </a:r>
          </a:p>
        </p:txBody>
      </p:sp>
      <p:sp>
        <p:nvSpPr>
          <p:cNvPr id="5" name="Text Placeholder 8"/>
          <p:cNvSpPr txBox="1">
            <a:spLocks/>
          </p:cNvSpPr>
          <p:nvPr/>
        </p:nvSpPr>
        <p:spPr>
          <a:xfrm>
            <a:off x="822212" y="1572645"/>
            <a:ext cx="10606200" cy="39137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decimal Binom(int n, int k)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{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if (k &gt; n)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  return 0;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if (k == 0 || k == n)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  return 1;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  return Binom(n - 1, k - 1) + Binom(n - 1, k);</a:t>
            </a: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sz="2400" b="1" noProof="1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8815" y="40341"/>
            <a:ext cx="11802250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8"/>
              <p:cNvSpPr txBox="1">
                <a:spLocks/>
              </p:cNvSpPr>
              <p:nvPr/>
            </p:nvSpPr>
            <p:spPr>
              <a:xfrm>
                <a:off x="5956412" y="2560713"/>
                <a:ext cx="5472000" cy="131161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08000" tIns="108000" rIns="108000" bIns="108000" rtlCol="0">
                <a:spAutoFit/>
              </a:bodyPr>
              <a:lstStyle>
                <a:lvl1pPr indent="0">
                  <a:lnSpc>
                    <a:spcPct val="10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None/>
                  <a:defRPr lang="en-US" sz="2000" b="0" smtClean="0">
                    <a:solidFill>
                      <a:srgbClr val="8CF4F2"/>
                    </a:solidFill>
                    <a:latin typeface="Consolas" pitchFamily="49" charset="0"/>
                    <a:cs typeface="Consolas" pitchFamily="49" charset="0"/>
                  </a:defRPr>
                </a:lvl1pPr>
                <a:lvl2pPr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/>
                </a:lvl2pPr>
                <a:lvl3pPr marL="914240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/>
                </a:lvl3pPr>
                <a:lvl4pPr marL="1218987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/>
                </a:lvl4pPr>
                <a:lvl5pPr marL="1523733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/>
                </a:lvl5pPr>
                <a:lvl6pPr marL="182848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6pPr>
                <a:lvl7pPr marL="2133227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7pPr>
                <a:lvl8pPr marL="2437972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8pPr>
                <a:lvl9pPr marL="274272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bg-BG" sz="28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bg-BG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bg-BG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bg-BG" sz="2800" i="1">
                          <a:solidFill>
                            <a:schemeClr val="tx2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bg-BG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bg-BG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bg-BG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412" y="2560713"/>
                <a:ext cx="5472000" cy="1311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http://files.softicons.com/download/toolbar-icons/status-icons-set-by-iconleak/png/256x256/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69" y="3975212"/>
            <a:ext cx="1480015" cy="148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7">
            <a:extLst>
              <a:ext uri="{FF2B5EF4-FFF2-40B4-BE49-F238E27FC236}">
                <a16:creationId xmlns:a16="http://schemas.microsoft.com/office/drawing/2014/main" id="{846AFABA-B91F-45E1-98D1-D7A8CF498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12" y="5257800"/>
            <a:ext cx="2674695" cy="854453"/>
          </a:xfrm>
          <a:prstGeom prst="wedgeRoundRectCallout">
            <a:avLst>
              <a:gd name="adj1" fmla="val -58578"/>
              <a:gd name="adj2" fmla="val -505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slow </a:t>
            </a:r>
            <a:b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(stay tuned for DP)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28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3878727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8951998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Permutations</a:t>
            </a:r>
            <a:r>
              <a:rPr lang="en-US" sz="3200" dirty="0"/>
              <a:t> – Ways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order n</a:t>
            </a:r>
            <a:r>
              <a:rPr lang="en-US" sz="3200" dirty="0"/>
              <a:t> elements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Variations</a:t>
            </a:r>
            <a:r>
              <a:rPr lang="en-US" sz="3200" dirty="0"/>
              <a:t> – Ways to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order k</a:t>
            </a:r>
            <a:r>
              <a:rPr lang="en-US" sz="3200" dirty="0"/>
              <a:t> of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/>
              <a:t> elements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Combinations</a:t>
            </a:r>
            <a:r>
              <a:rPr lang="en-US" sz="3200" dirty="0"/>
              <a:t> – Ways to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choose k</a:t>
            </a:r>
            <a:r>
              <a:rPr lang="en-US" sz="3200" dirty="0"/>
              <a:t> of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/>
              <a:t> elements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Pascal's Triangle 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ym typeface="Wingdings" panose="05000000000000000000" pitchFamily="2" charset="2"/>
              </a:rPr>
              <a:t>Binomial Coefficients ()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 choose K Count</a:t>
            </a:r>
            <a:endParaRPr lang="en-US" sz="30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338C81-B7B6-4021-8179-92A5FA8C1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41BCBF9F-D7C5-46A9-B584-D2E2787A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bg-B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3B82EE-D7EE-4A30-9CDE-79A054631FDE}"/>
              </a:ext>
            </a:extLst>
          </p:cNvPr>
          <p:cNvGraphicFramePr>
            <a:graphicFrameLocks noGrp="1"/>
          </p:cNvGraphicFramePr>
          <p:nvPr/>
        </p:nvGraphicFramePr>
        <p:xfrm>
          <a:off x="1522412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47A39BB-E872-4188-A7FE-288C26B2D3FA}"/>
              </a:ext>
            </a:extLst>
          </p:cNvPr>
          <p:cNvGraphicFramePr>
            <a:graphicFrameLocks noGrp="1"/>
          </p:cNvGraphicFramePr>
          <p:nvPr/>
        </p:nvGraphicFramePr>
        <p:xfrm>
          <a:off x="5332412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BBD6D8D-7A98-4BE5-9748-D7EC6C3C4E2D}"/>
              </a:ext>
            </a:extLst>
          </p:cNvPr>
          <p:cNvGraphicFramePr>
            <a:graphicFrameLocks noGrp="1"/>
          </p:cNvGraphicFramePr>
          <p:nvPr/>
        </p:nvGraphicFramePr>
        <p:xfrm>
          <a:off x="9124077" y="2438400"/>
          <a:ext cx="162454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514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541514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AC5A5CE-F72F-4510-AA5A-96AA83A10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634687"/>
              </p:ext>
            </p:extLst>
          </p:nvPr>
        </p:nvGraphicFramePr>
        <p:xfrm>
          <a:off x="760412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6E075D2-C33D-4DBD-8687-05C461C75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743530"/>
              </p:ext>
            </p:extLst>
          </p:nvPr>
        </p:nvGraphicFramePr>
        <p:xfrm>
          <a:off x="2494904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4CB7DA7-E7D5-4AD4-91B6-4A583A28F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127265"/>
              </p:ext>
            </p:extLst>
          </p:nvPr>
        </p:nvGraphicFramePr>
        <p:xfrm>
          <a:off x="4664720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CC30F70-48EA-478B-8A4D-78988CF46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844924"/>
              </p:ext>
            </p:extLst>
          </p:nvPr>
        </p:nvGraphicFramePr>
        <p:xfrm>
          <a:off x="6399212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7D24A7F-A476-47C7-AB3C-2D71F2242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436973"/>
              </p:ext>
            </p:extLst>
          </p:nvPr>
        </p:nvGraphicFramePr>
        <p:xfrm>
          <a:off x="8362077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A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893A1D0-DCC9-41B4-A443-76F21B41D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130429"/>
              </p:ext>
            </p:extLst>
          </p:nvPr>
        </p:nvGraphicFramePr>
        <p:xfrm>
          <a:off x="10096569" y="3505200"/>
          <a:ext cx="1304100" cy="36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00">
                  <a:extLst>
                    <a:ext uri="{9D8B030D-6E8A-4147-A177-3AD203B41FA5}">
                      <a16:colId xmlns:a16="http://schemas.microsoft.com/office/drawing/2014/main" val="2512372165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274016159"/>
                    </a:ext>
                  </a:extLst>
                </a:gridCol>
                <a:gridCol w="434700">
                  <a:extLst>
                    <a:ext uri="{9D8B030D-6E8A-4147-A177-3AD203B41FA5}">
                      <a16:colId xmlns:a16="http://schemas.microsoft.com/office/drawing/2014/main" val="9736340"/>
                    </a:ext>
                  </a:extLst>
                </a:gridCol>
              </a:tblGrid>
              <a:tr h="367017"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C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 dirty="0"/>
                        <a:t>B</a:t>
                      </a:r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900" dirty="0"/>
                    </a:p>
                  </a:txBody>
                  <a:tcPr marL="73403" marR="73403" marT="36702" marB="36702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50036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68C43D-42DF-4321-8564-4F31D5E95E9A}"/>
              </a:ext>
            </a:extLst>
          </p:cNvPr>
          <p:cNvCxnSpPr>
            <a:cxnSpLocks/>
            <a:stCxn id="3" idx="2"/>
            <a:endCxn id="33" idx="0"/>
          </p:cNvCxnSpPr>
          <p:nvPr/>
        </p:nvCxnSpPr>
        <p:spPr>
          <a:xfrm flipH="1">
            <a:off x="1412462" y="2895600"/>
            <a:ext cx="92222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EBE37E-7643-435E-976C-0FF4685BB6B4}"/>
              </a:ext>
            </a:extLst>
          </p:cNvPr>
          <p:cNvCxnSpPr>
            <a:cxnSpLocks/>
            <a:stCxn id="3" idx="2"/>
            <a:endCxn id="34" idx="0"/>
          </p:cNvCxnSpPr>
          <p:nvPr/>
        </p:nvCxnSpPr>
        <p:spPr>
          <a:xfrm>
            <a:off x="2334683" y="2895600"/>
            <a:ext cx="81227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C7CB72-383B-413D-8058-C588BD774802}"/>
              </a:ext>
            </a:extLst>
          </p:cNvPr>
          <p:cNvCxnSpPr>
            <a:cxnSpLocks/>
            <a:stCxn id="31" idx="2"/>
            <a:endCxn id="10" idx="0"/>
          </p:cNvCxnSpPr>
          <p:nvPr/>
        </p:nvCxnSpPr>
        <p:spPr>
          <a:xfrm flipH="1">
            <a:off x="5316770" y="2895600"/>
            <a:ext cx="827913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D5C8BC-4FAB-44E4-8622-08205CB1B16D}"/>
              </a:ext>
            </a:extLst>
          </p:cNvPr>
          <p:cNvCxnSpPr>
            <a:cxnSpLocks/>
            <a:stCxn id="31" idx="2"/>
            <a:endCxn id="11" idx="0"/>
          </p:cNvCxnSpPr>
          <p:nvPr/>
        </p:nvCxnSpPr>
        <p:spPr>
          <a:xfrm>
            <a:off x="6144683" y="2895600"/>
            <a:ext cx="906579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AD6618-6A9C-4305-9195-ABF4FED07D96}"/>
              </a:ext>
            </a:extLst>
          </p:cNvPr>
          <p:cNvCxnSpPr>
            <a:cxnSpLocks/>
            <a:stCxn id="32" idx="2"/>
            <a:endCxn id="12" idx="0"/>
          </p:cNvCxnSpPr>
          <p:nvPr/>
        </p:nvCxnSpPr>
        <p:spPr>
          <a:xfrm flipH="1">
            <a:off x="9014127" y="2895600"/>
            <a:ext cx="92222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C1B352-7310-40E2-A079-B83C0764E129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9936348" y="2895600"/>
            <a:ext cx="812271" cy="609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45E2ABE-20ED-47C8-B6D3-8662F2C558D1}"/>
              </a:ext>
            </a:extLst>
          </p:cNvPr>
          <p:cNvSpPr txBox="1"/>
          <p:nvPr/>
        </p:nvSpPr>
        <p:spPr>
          <a:xfrm>
            <a:off x="836612" y="1385840"/>
            <a:ext cx="5438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sz="2800" dirty="0"/>
              <a:t>,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sz="2800" dirty="0"/>
              <a:t> and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800" dirty="0"/>
              <a:t> in all possible ways</a:t>
            </a:r>
          </a:p>
        </p:txBody>
      </p:sp>
    </p:spTree>
    <p:extLst>
      <p:ext uri="{BB962C8B-B14F-4D97-AF65-F5344CB8AC3E}">
        <p14:creationId xmlns:p14="http://schemas.microsoft.com/office/powerpoint/2010/main" val="282460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2687</Words>
  <Application>Microsoft Office PowerPoint</Application>
  <PresentationFormat>Custom</PresentationFormat>
  <Paragraphs>724</Paragraphs>
  <Slides>85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Calibri</vt:lpstr>
      <vt:lpstr>Cambria Math</vt:lpstr>
      <vt:lpstr>Consolas</vt:lpstr>
      <vt:lpstr>Wingdings</vt:lpstr>
      <vt:lpstr>SoftUni 16x9</vt:lpstr>
      <vt:lpstr>Combinatorial Algorithms</vt:lpstr>
      <vt:lpstr>Table of Contents</vt:lpstr>
      <vt:lpstr>Permutations</vt:lpstr>
      <vt:lpstr>Permutations</vt:lpstr>
      <vt:lpstr>Permutations</vt:lpstr>
      <vt:lpstr>Permutations</vt:lpstr>
      <vt:lpstr>Permutations</vt:lpstr>
      <vt:lpstr>Permutations</vt:lpstr>
      <vt:lpstr>Permutations</vt:lpstr>
      <vt:lpstr>Permutations</vt:lpstr>
      <vt:lpstr>Problem: Generate Permutations</vt:lpstr>
      <vt:lpstr>Algorithm: Permutations</vt:lpstr>
      <vt:lpstr>Generating Permutations</vt:lpstr>
      <vt:lpstr>Permutations Count</vt:lpstr>
      <vt:lpstr>Problem: Optimize Permutations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Permutations: Swap Algorithm</vt:lpstr>
      <vt:lpstr>Problem: Optimize Permutations</vt:lpstr>
      <vt:lpstr>Generating Permutations</vt:lpstr>
      <vt:lpstr>Problem: Permutations with Repetition</vt:lpstr>
      <vt:lpstr>Solution: Permutations with Repetition</vt:lpstr>
      <vt:lpstr>Optimized: Permutations with Repetition</vt:lpstr>
      <vt:lpstr>Generating Permutations with Repetition</vt:lpstr>
      <vt:lpstr>Permutations with Repetition Count</vt:lpstr>
      <vt:lpstr>Permutations</vt:lpstr>
      <vt:lpstr>Variations</vt:lpstr>
      <vt:lpstr>Variations</vt:lpstr>
      <vt:lpstr>Variations</vt:lpstr>
      <vt:lpstr>Variations</vt:lpstr>
      <vt:lpstr>Variations</vt:lpstr>
      <vt:lpstr>Variations</vt:lpstr>
      <vt:lpstr>Variations</vt:lpstr>
      <vt:lpstr>Variations</vt:lpstr>
      <vt:lpstr>Variations</vt:lpstr>
      <vt:lpstr>Variations</vt:lpstr>
      <vt:lpstr>Variations</vt:lpstr>
      <vt:lpstr>Variations</vt:lpstr>
      <vt:lpstr>Variations</vt:lpstr>
      <vt:lpstr>Problem: Generate Variations</vt:lpstr>
      <vt:lpstr>Generating Variations</vt:lpstr>
      <vt:lpstr>Variations Count</vt:lpstr>
      <vt:lpstr>Variations with Repetitions</vt:lpstr>
      <vt:lpstr>Problem: Generate Variations with Reps</vt:lpstr>
      <vt:lpstr>Generating Permutations</vt:lpstr>
      <vt:lpstr>Variations with Reps: Iterative Algorithm</vt:lpstr>
      <vt:lpstr>Variations with Reps: Iterative Algorithm</vt:lpstr>
      <vt:lpstr>Variations Count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Problem: Generate Combinations</vt:lpstr>
      <vt:lpstr>Algorithm: Combinations without Repetition</vt:lpstr>
      <vt:lpstr>Combinations without Repetition</vt:lpstr>
      <vt:lpstr>Combinations Count</vt:lpstr>
      <vt:lpstr>Algorithm: Combinations with Repetition</vt:lpstr>
      <vt:lpstr>Generate Combinations with Repetition</vt:lpstr>
      <vt:lpstr>Variations and Combinations</vt:lpstr>
      <vt:lpstr>N Choose K Count</vt:lpstr>
      <vt:lpstr>Problem: Combinations Count</vt:lpstr>
      <vt:lpstr>Pascal's Triangle</vt:lpstr>
      <vt:lpstr>Binomial Coefficients: Calculation</vt:lpstr>
      <vt:lpstr>Binomial Coefficients: Calculation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Combinatorial Algorithms</dc:title>
  <dc:subject>Software Development Course</dc:subject>
  <dc:creator/>
  <cp:keywords>combinations, variation, permutations, algorithms, combinatorics, recursion,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2019-03-15T10:39:05Z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